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326" r:id="rId2"/>
    <p:sldId id="335" r:id="rId3"/>
    <p:sldId id="339" r:id="rId4"/>
    <p:sldId id="349" r:id="rId5"/>
    <p:sldId id="327" r:id="rId6"/>
    <p:sldId id="347" r:id="rId7"/>
    <p:sldId id="331" r:id="rId8"/>
    <p:sldId id="345" r:id="rId9"/>
    <p:sldId id="341" r:id="rId10"/>
    <p:sldId id="336" r:id="rId11"/>
    <p:sldId id="330" r:id="rId12"/>
    <p:sldId id="342" r:id="rId13"/>
    <p:sldId id="358" r:id="rId14"/>
    <p:sldId id="348" r:id="rId15"/>
    <p:sldId id="343" r:id="rId16"/>
    <p:sldId id="337" r:id="rId17"/>
    <p:sldId id="328" r:id="rId18"/>
    <p:sldId id="333" r:id="rId19"/>
    <p:sldId id="344" r:id="rId20"/>
    <p:sldId id="332" r:id="rId21"/>
    <p:sldId id="271" r:id="rId22"/>
    <p:sldId id="340" r:id="rId23"/>
    <p:sldId id="329" r:id="rId24"/>
    <p:sldId id="273" r:id="rId25"/>
    <p:sldId id="353" r:id="rId26"/>
    <p:sldId id="354" r:id="rId27"/>
    <p:sldId id="334"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7C80"/>
    <a:srgbClr val="FFCCFF"/>
    <a:srgbClr val="FFFF66"/>
    <a:srgbClr val="FFFF99"/>
    <a:srgbClr val="FFFFCC"/>
    <a:srgbClr val="DDDDD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13" autoAdjust="0"/>
    <p:restoredTop sz="78469" autoAdjust="0"/>
  </p:normalViewPr>
  <p:slideViewPr>
    <p:cSldViewPr>
      <p:cViewPr>
        <p:scale>
          <a:sx n="70" d="100"/>
          <a:sy n="70" d="100"/>
        </p:scale>
        <p:origin x="-2526" y="-1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B7DC4D3-E557-43F2-AB28-8FCD34990E20}" type="datetimeFigureOut">
              <a:rPr lang="en-US" smtClean="0"/>
              <a:pPr/>
              <a:t>8/1/2014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EA62CDF4-66F4-4BB5-8E45-5DFA372F972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F68E5F7-052D-4DB8-A3A2-676C2C2F5542}" type="datetimeFigureOut">
              <a:rPr lang="en-US" smtClean="0"/>
              <a:pPr/>
              <a:t>8/1/2014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50F3223-07E2-4460-B338-976D1B797E9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0F3223-07E2-4460-B338-976D1B797E9B}"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D50F3223-07E2-4460-B338-976D1B797E9B}"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699B32-3FE2-4060-B0A5-67A8A9980B56}" type="slidenum">
              <a:rPr lang="en-US" smtClean="0"/>
              <a:pPr/>
              <a:t>26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50F3223-07E2-4460-B338-976D1B797E9B}"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1">
                <a:solidFill>
                  <a:schemeClr val="tx2"/>
                </a:solidFill>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b="1" i="1">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B63090-B05E-4E33-8A1A-089F58E02ED3}" type="datetime1">
              <a:rPr lang="en-US" smtClean="0"/>
              <a:pPr/>
              <a:t>8/1/2014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814C0-CAF9-4252-9808-64BEFC5179D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A384EB-A377-4ABA-A918-06CA71B05D89}" type="datetime1">
              <a:rPr lang="en-US" smtClean="0"/>
              <a:pPr/>
              <a:t>8/1/2014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814C0-CAF9-4252-9808-64BEFC5179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0F6D27-6A4C-47AD-A0A9-F7D9BA1CA868}" type="datetime1">
              <a:rPr lang="en-US" smtClean="0"/>
              <a:pPr/>
              <a:t>8/1/2014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814C0-CAF9-4252-9808-64BEFC5179D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lvl1pPr>
              <a:defRPr sz="3600" b="1" i="1">
                <a:solidFill>
                  <a:schemeClr val="tx2"/>
                </a:solidFill>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457200" y="914400"/>
            <a:ext cx="8229600" cy="52117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8AD64D-F674-43A8-A4F2-60F831DDFA8C}" type="datetime1">
              <a:rPr lang="en-US" smtClean="0"/>
              <a:pPr/>
              <a:t>8/1/2014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010400" y="6492875"/>
            <a:ext cx="2133600" cy="365125"/>
          </a:xfrm>
        </p:spPr>
        <p:txBody>
          <a:bodyPr/>
          <a:lstStyle/>
          <a:p>
            <a:fld id="{7F9814C0-CAF9-4252-9808-64BEFC5179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B257CA-6377-42E6-82BE-0C66D2A38F1D}" type="datetime1">
              <a:rPr lang="en-US" smtClean="0"/>
              <a:pPr/>
              <a:t>8/1/2014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814C0-CAF9-4252-9808-64BEFC5179D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F809E6-D926-4109-AAA2-B31276F96326}" type="datetime1">
              <a:rPr lang="en-US" smtClean="0"/>
              <a:pPr/>
              <a:t>8/1/2014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814C0-CAF9-4252-9808-64BEFC5179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lvl1pPr>
              <a:defRPr b="1" i="1">
                <a:solidFill>
                  <a:schemeClr val="tx2"/>
                </a:solidFill>
                <a:latin typeface="Arial" pitchFamily="34" charset="0"/>
                <a:cs typeface="Arial"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73694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447800"/>
            <a:ext cx="4040188" cy="4678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73694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447800"/>
            <a:ext cx="4041775" cy="4678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255E15-0A9C-4498-8F01-C5D24F1C9D42}" type="datetime1">
              <a:rPr lang="en-US" smtClean="0"/>
              <a:pPr/>
              <a:t>8/1/2014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9814C0-CAF9-4252-9808-64BEFC5179D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030116-D238-46D0-9F10-82F02D6AA2A0}" type="datetime1">
              <a:rPr lang="en-US" smtClean="0"/>
              <a:pPr/>
              <a:t>8/1/2014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9814C0-CAF9-4252-9808-64BEFC5179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2CC777-F2E2-404C-B25A-385EC9CCB3CC}" type="datetime1">
              <a:rPr lang="en-US" smtClean="0"/>
              <a:pPr/>
              <a:t>8/1/2014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9814C0-CAF9-4252-9808-64BEFC5179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59DFF4-14A3-4B8B-9CA5-C8FC1428FA48}" type="datetime1">
              <a:rPr lang="en-US" smtClean="0"/>
              <a:pPr/>
              <a:t>8/1/2014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814C0-CAF9-4252-9808-64BEFC5179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662BB4-E6C0-4344-B631-917EA15FC126}" type="datetime1">
              <a:rPr lang="en-US" smtClean="0"/>
              <a:pPr/>
              <a:t>8/1/2014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814C0-CAF9-4252-9808-64BEFC5179D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6858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914400"/>
            <a:ext cx="8229600" cy="52117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A71D70-6BE4-4655-8D9C-214FD5CD3BFA}" type="datetime1">
              <a:rPr lang="en-US" smtClean="0"/>
              <a:pPr/>
              <a:t>8/1/2014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9814C0-CAF9-4252-9808-64BEFC5179D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b="1" i="1" kern="1200">
          <a:solidFill>
            <a:schemeClr val="tx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gif"/><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jpeg"/><Relationship Id="rId18" Type="http://schemas.openxmlformats.org/officeDocument/2006/relationships/image" Target="../media/image48.jpeg"/><Relationship Id="rId3" Type="http://schemas.openxmlformats.org/officeDocument/2006/relationships/image" Target="../media/image33.png"/><Relationship Id="rId7" Type="http://schemas.openxmlformats.org/officeDocument/2006/relationships/image" Target="../media/image37.jpeg"/><Relationship Id="rId12" Type="http://schemas.openxmlformats.org/officeDocument/2006/relationships/image" Target="../media/image42.jpeg"/><Relationship Id="rId17" Type="http://schemas.openxmlformats.org/officeDocument/2006/relationships/image" Target="../media/image47.gif"/><Relationship Id="rId2" Type="http://schemas.openxmlformats.org/officeDocument/2006/relationships/image" Target="../media/image32.gif"/><Relationship Id="rId16" Type="http://schemas.openxmlformats.org/officeDocument/2006/relationships/image" Target="../media/image46.jpeg"/><Relationship Id="rId1" Type="http://schemas.openxmlformats.org/officeDocument/2006/relationships/slideLayout" Target="../slideLayouts/slideLayout6.xml"/><Relationship Id="rId6" Type="http://schemas.openxmlformats.org/officeDocument/2006/relationships/image" Target="../media/image36.gif"/><Relationship Id="rId11" Type="http://schemas.openxmlformats.org/officeDocument/2006/relationships/image" Target="../media/image41.png"/><Relationship Id="rId5" Type="http://schemas.openxmlformats.org/officeDocument/2006/relationships/image" Target="../media/image35.jpeg"/><Relationship Id="rId15" Type="http://schemas.openxmlformats.org/officeDocument/2006/relationships/image" Target="../media/image45.jpeg"/><Relationship Id="rId10" Type="http://schemas.openxmlformats.org/officeDocument/2006/relationships/image" Target="../media/image40.jpeg"/><Relationship Id="rId19" Type="http://schemas.openxmlformats.org/officeDocument/2006/relationships/image" Target="../media/image49.jpeg"/><Relationship Id="rId4" Type="http://schemas.openxmlformats.org/officeDocument/2006/relationships/image" Target="../media/image34.jpeg"/><Relationship Id="rId9" Type="http://schemas.openxmlformats.org/officeDocument/2006/relationships/image" Target="../media/image39.jpeg"/><Relationship Id="rId14" Type="http://schemas.openxmlformats.org/officeDocument/2006/relationships/image" Target="../media/image44.jpeg"/></Relationships>
</file>

<file path=ppt/slides/_rels/slide1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hyperlink" Target="http://usacac.army.mil/cac2/CAL/index.asp"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5.gif"/><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untitled.png"/>
          <p:cNvPicPr>
            <a:picLocks noChangeAspect="1"/>
          </p:cNvPicPr>
          <p:nvPr/>
        </p:nvPicPr>
        <p:blipFill>
          <a:blip r:embed="rId3" cstate="print">
            <a:clrChange>
              <a:clrFrom>
                <a:srgbClr val="030005"/>
              </a:clrFrom>
              <a:clrTo>
                <a:srgbClr val="030005">
                  <a:alpha val="0"/>
                </a:srgbClr>
              </a:clrTo>
            </a:clrChange>
            <a:grayscl/>
            <a:lum bright="-40000" contrast="44000"/>
          </a:blip>
          <a:stretch>
            <a:fillRect/>
          </a:stretch>
        </p:blipFill>
        <p:spPr>
          <a:xfrm>
            <a:off x="-1" y="0"/>
            <a:ext cx="9144001" cy="6858000"/>
          </a:xfrm>
          <a:prstGeom prst="rect">
            <a:avLst/>
          </a:prstGeom>
          <a:noFill/>
          <a:ln>
            <a:noFill/>
          </a:ln>
        </p:spPr>
      </p:pic>
      <p:pic>
        <p:nvPicPr>
          <p:cNvPr id="13" name="Picture 12" descr="444897621_03b2f4b3e6_o.jpg"/>
          <p:cNvPicPr>
            <a:picLocks noChangeAspect="1"/>
          </p:cNvPicPr>
          <p:nvPr/>
        </p:nvPicPr>
        <p:blipFill>
          <a:blip r:embed="rId4" cstate="print"/>
          <a:stretch>
            <a:fillRect/>
          </a:stretch>
        </p:blipFill>
        <p:spPr>
          <a:xfrm>
            <a:off x="-381000" y="4663440"/>
            <a:ext cx="2743200" cy="2194560"/>
          </a:xfrm>
          <a:prstGeom prst="rect">
            <a:avLst/>
          </a:prstGeom>
          <a:effectLst>
            <a:softEdge rad="635000"/>
          </a:effectLst>
        </p:spPr>
      </p:pic>
      <p:pic>
        <p:nvPicPr>
          <p:cNvPr id="6" name="Picture 5" descr="BugOnBlack.png"/>
          <p:cNvPicPr>
            <a:picLocks noChangeAspect="1"/>
          </p:cNvPicPr>
          <p:nvPr/>
        </p:nvPicPr>
        <p:blipFill>
          <a:blip r:embed="rId5" cstate="print"/>
          <a:stretch>
            <a:fillRect/>
          </a:stretch>
        </p:blipFill>
        <p:spPr>
          <a:xfrm>
            <a:off x="685799" y="381001"/>
            <a:ext cx="1524001" cy="1199746"/>
          </a:xfrm>
          <a:prstGeom prst="rect">
            <a:avLst/>
          </a:prstGeom>
          <a:effectLst>
            <a:reflection blurRad="6350" stA="50000" endA="300" endPos="90000" dir="5400000" sy="-100000" algn="bl" rotWithShape="0"/>
          </a:effectLst>
        </p:spPr>
      </p:pic>
      <p:pic>
        <p:nvPicPr>
          <p:cNvPr id="19" name="Picture 18" descr="800px-Stryker_MCV-B.jpg"/>
          <p:cNvPicPr>
            <a:picLocks noChangeAspect="1"/>
          </p:cNvPicPr>
          <p:nvPr/>
        </p:nvPicPr>
        <p:blipFill>
          <a:blip r:embed="rId6" cstate="print"/>
          <a:stretch>
            <a:fillRect/>
          </a:stretch>
        </p:blipFill>
        <p:spPr>
          <a:xfrm>
            <a:off x="3200400" y="4419600"/>
            <a:ext cx="3054056" cy="1983486"/>
          </a:xfrm>
          <a:prstGeom prst="rect">
            <a:avLst/>
          </a:prstGeom>
          <a:effectLst>
            <a:softEdge rad="635000"/>
          </a:effectLst>
        </p:spPr>
      </p:pic>
      <p:pic>
        <p:nvPicPr>
          <p:cNvPr id="14" name="Picture 13" descr="hires_070324-N-7949W-420.jpg"/>
          <p:cNvPicPr>
            <a:picLocks noChangeAspect="1"/>
          </p:cNvPicPr>
          <p:nvPr/>
        </p:nvPicPr>
        <p:blipFill>
          <a:blip r:embed="rId7" cstate="print"/>
          <a:stretch>
            <a:fillRect/>
          </a:stretch>
        </p:blipFill>
        <p:spPr>
          <a:xfrm>
            <a:off x="1752600" y="4714952"/>
            <a:ext cx="2819400" cy="1948206"/>
          </a:xfrm>
          <a:prstGeom prst="rect">
            <a:avLst/>
          </a:prstGeom>
          <a:effectLst>
            <a:softEdge rad="635000"/>
          </a:effectLst>
        </p:spPr>
      </p:pic>
      <p:pic>
        <p:nvPicPr>
          <p:cNvPr id="16" name="Picture 15" descr="3098_tn.jpg"/>
          <p:cNvPicPr>
            <a:picLocks noChangeAspect="1"/>
          </p:cNvPicPr>
          <p:nvPr/>
        </p:nvPicPr>
        <p:blipFill>
          <a:blip r:embed="rId8" cstate="print"/>
          <a:stretch>
            <a:fillRect/>
          </a:stretch>
        </p:blipFill>
        <p:spPr>
          <a:xfrm>
            <a:off x="4835842" y="4572000"/>
            <a:ext cx="2860358" cy="1905000"/>
          </a:xfrm>
          <a:prstGeom prst="rect">
            <a:avLst/>
          </a:prstGeom>
          <a:effectLst>
            <a:softEdge rad="635000"/>
          </a:effectLst>
        </p:spPr>
      </p:pic>
      <p:pic>
        <p:nvPicPr>
          <p:cNvPr id="17" name="Picture 16" descr="M1132esvGDLS.jpg"/>
          <p:cNvPicPr>
            <a:picLocks noChangeAspect="1"/>
          </p:cNvPicPr>
          <p:nvPr/>
        </p:nvPicPr>
        <p:blipFill>
          <a:blip r:embed="rId9" cstate="print"/>
          <a:stretch>
            <a:fillRect/>
          </a:stretch>
        </p:blipFill>
        <p:spPr>
          <a:xfrm>
            <a:off x="7010400" y="4648201"/>
            <a:ext cx="2960883" cy="2209800"/>
          </a:xfrm>
          <a:prstGeom prst="rect">
            <a:avLst/>
          </a:prstGeom>
          <a:effectLst>
            <a:softEdge rad="635000"/>
          </a:effectLst>
        </p:spPr>
      </p:pic>
      <p:pic>
        <p:nvPicPr>
          <p:cNvPr id="20" name="Picture 19" descr="mobile-gun-system.jpg"/>
          <p:cNvPicPr>
            <a:picLocks noChangeAspect="1"/>
          </p:cNvPicPr>
          <p:nvPr/>
        </p:nvPicPr>
        <p:blipFill>
          <a:blip r:embed="rId10" cstate="print"/>
          <a:srcRect l="1555" t="3741" r="1555" b="6463"/>
          <a:stretch>
            <a:fillRect/>
          </a:stretch>
        </p:blipFill>
        <p:spPr>
          <a:xfrm>
            <a:off x="1447800" y="4648200"/>
            <a:ext cx="1988128" cy="886597"/>
          </a:xfrm>
          <a:prstGeom prst="rect">
            <a:avLst/>
          </a:prstGeom>
          <a:effectLst>
            <a:softEdge rad="317500"/>
          </a:effectLst>
        </p:spPr>
      </p:pic>
      <p:sp>
        <p:nvSpPr>
          <p:cNvPr id="22" name="Title 1"/>
          <p:cNvSpPr txBox="1">
            <a:spLocks/>
          </p:cNvSpPr>
          <p:nvPr/>
        </p:nvSpPr>
        <p:spPr>
          <a:xfrm>
            <a:off x="3352800" y="0"/>
            <a:ext cx="5727700" cy="761999"/>
          </a:xfrm>
          <a:prstGeom prst="rect">
            <a:avLst/>
          </a:prstGeom>
        </p:spPr>
        <p:txBody>
          <a:bodyPr vert="horz" lIns="91440" tIns="45720" rIns="91440" bIns="45720" rtlCol="0" anchor="ctr">
            <a:normAutofit fontScale="82500" lnSpcReduction="1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3600" b="1" i="1" noProof="0" dirty="0" smtClean="0">
                <a:solidFill>
                  <a:schemeClr val="bg1"/>
                </a:solidFill>
                <a:latin typeface="BankGothic Md BT" pitchFamily="34" charset="0"/>
                <a:ea typeface="+mj-ea"/>
                <a:cs typeface="Arial" pitchFamily="34" charset="0"/>
              </a:rPr>
              <a:t>Sabre ‘Courage’ Development</a:t>
            </a:r>
            <a:endParaRPr kumimoji="0" lang="en-US" sz="3600" b="1" i="1" u="none" strike="noStrike" kern="1200" cap="none" spc="0" normalizeH="0" baseline="0" noProof="0" dirty="0">
              <a:ln>
                <a:noFill/>
              </a:ln>
              <a:solidFill>
                <a:schemeClr val="bg1"/>
              </a:solidFill>
              <a:effectLst/>
              <a:uLnTx/>
              <a:uFillTx/>
              <a:latin typeface="BankGothic Md BT" pitchFamily="34" charset="0"/>
              <a:ea typeface="+mj-ea"/>
              <a:cs typeface="Arial" pitchFamily="34" charset="0"/>
            </a:endParaRPr>
          </a:p>
        </p:txBody>
      </p:sp>
      <p:sp>
        <p:nvSpPr>
          <p:cNvPr id="23" name="Subtitle 2"/>
          <p:cNvSpPr txBox="1">
            <a:spLocks/>
          </p:cNvSpPr>
          <p:nvPr/>
        </p:nvSpPr>
        <p:spPr>
          <a:xfrm>
            <a:off x="6083300" y="685800"/>
            <a:ext cx="2971800" cy="609600"/>
          </a:xfrm>
          <a:prstGeom prst="rect">
            <a:avLst/>
          </a:prstGeom>
        </p:spPr>
        <p:txBody>
          <a:bodyPr vert="horz" lIns="91440" tIns="45720" rIns="91440" bIns="45720" rtlCol="0">
            <a:normAutofit/>
          </a:bodyPr>
          <a:lstStyle/>
          <a:p>
            <a:pPr marL="342900" marR="0" lvl="0" indent="-342900" algn="r" defTabSz="914400" rtl="0" eaLnBrk="1" fontAlgn="auto" latinLnBrk="0" hangingPunct="1">
              <a:lnSpc>
                <a:spcPct val="100000"/>
              </a:lnSpc>
              <a:spcBef>
                <a:spcPct val="20000"/>
              </a:spcBef>
              <a:spcAft>
                <a:spcPts val="0"/>
              </a:spcAft>
              <a:buClrTx/>
              <a:buSzTx/>
              <a:tabLst/>
              <a:defRPr/>
            </a:pPr>
            <a:r>
              <a:rPr lang="en-US" sz="2400" b="1" dirty="0" err="1" smtClean="0">
                <a:solidFill>
                  <a:schemeClr val="bg1"/>
                </a:solidFill>
                <a:latin typeface="BankGothic Md BT" pitchFamily="34" charset="0"/>
                <a:cs typeface="Arial" pitchFamily="34" charset="0"/>
              </a:rPr>
              <a:t>Sabre</a:t>
            </a:r>
            <a:r>
              <a:rPr lang="en-US" sz="2400" b="1" dirty="0" smtClean="0">
                <a:solidFill>
                  <a:schemeClr val="bg1"/>
                </a:solidFill>
                <a:latin typeface="BankGothic Md BT" pitchFamily="34" charset="0"/>
                <a:cs typeface="Arial" pitchFamily="34" charset="0"/>
              </a:rPr>
              <a:t> 6</a:t>
            </a:r>
            <a:endParaRPr kumimoji="0" lang="en-US" sz="2400" b="1" i="0" u="none" strike="noStrike" kern="1200" cap="none" spc="0" normalizeH="0" baseline="0" noProof="0" dirty="0">
              <a:ln>
                <a:noFill/>
              </a:ln>
              <a:solidFill>
                <a:schemeClr val="bg1"/>
              </a:solidFill>
              <a:effectLst/>
              <a:uLnTx/>
              <a:uFillTx/>
              <a:latin typeface="BankGothic Md BT" pitchFamily="34" charset="0"/>
              <a:cs typeface="Arial" pitchFamily="34" charset="0"/>
            </a:endParaRPr>
          </a:p>
        </p:txBody>
      </p:sp>
      <p:sp>
        <p:nvSpPr>
          <p:cNvPr id="18" name="Title 1"/>
          <p:cNvSpPr txBox="1">
            <a:spLocks/>
          </p:cNvSpPr>
          <p:nvPr/>
        </p:nvSpPr>
        <p:spPr>
          <a:xfrm>
            <a:off x="0" y="6324600"/>
            <a:ext cx="9144000" cy="533400"/>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1" i="1" u="none" strike="noStrike" kern="1200" cap="none" spc="0" normalizeH="0" baseline="0" noProof="0" dirty="0" smtClean="0">
                <a:ln>
                  <a:noFill/>
                </a:ln>
                <a:solidFill>
                  <a:schemeClr val="bg1"/>
                </a:solidFill>
                <a:effectLst/>
                <a:uLnTx/>
                <a:uFillTx/>
                <a:latin typeface="BankGothic Md BT"/>
                <a:ea typeface="+mj-ea"/>
                <a:cs typeface="Arial" pitchFamily="34" charset="0"/>
              </a:rPr>
              <a:t>The Regiment of Mounted Riflemen!</a:t>
            </a:r>
            <a:endParaRPr kumimoji="0" lang="en-US" sz="2400" b="1" i="1" u="none" strike="noStrike" kern="1200" cap="none" spc="0" normalizeH="0" baseline="0" noProof="0" dirty="0">
              <a:ln>
                <a:noFill/>
              </a:ln>
              <a:solidFill>
                <a:schemeClr val="bg1"/>
              </a:solidFill>
              <a:effectLst/>
              <a:uLnTx/>
              <a:uFillTx/>
              <a:latin typeface="BankGothic Md BT"/>
              <a:ea typeface="+mj-ea"/>
              <a:cs typeface="Arial" pitchFamily="34" charset="0"/>
            </a:endParaRPr>
          </a:p>
        </p:txBody>
      </p:sp>
      <p:sp>
        <p:nvSpPr>
          <p:cNvPr id="15" name="Slide Number Placeholder 14"/>
          <p:cNvSpPr>
            <a:spLocks noGrp="1"/>
          </p:cNvSpPr>
          <p:nvPr>
            <p:ph type="sldNum" sz="quarter" idx="12"/>
          </p:nvPr>
        </p:nvSpPr>
        <p:spPr/>
        <p:txBody>
          <a:bodyPr/>
          <a:lstStyle/>
          <a:p>
            <a:fld id="{7F9814C0-CAF9-4252-9808-64BEFC5179DE}"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Leadership</a:t>
            </a:r>
            <a:endParaRPr lang="en-US" dirty="0"/>
          </a:p>
        </p:txBody>
      </p:sp>
      <p:sp>
        <p:nvSpPr>
          <p:cNvPr id="8" name="Content Placeholder 7"/>
          <p:cNvSpPr>
            <a:spLocks noGrp="1"/>
          </p:cNvSpPr>
          <p:nvPr>
            <p:ph idx="1"/>
          </p:nvPr>
        </p:nvSpPr>
        <p:spPr>
          <a:xfrm>
            <a:off x="457200" y="914401"/>
            <a:ext cx="8229600" cy="2438400"/>
          </a:xfrm>
        </p:spPr>
        <p:txBody>
          <a:bodyPr>
            <a:normAutofit/>
          </a:bodyPr>
          <a:lstStyle/>
          <a:p>
            <a:pPr marL="0" indent="0">
              <a:buNone/>
            </a:pPr>
            <a:r>
              <a:rPr lang="en-US" sz="2800" i="1" dirty="0" smtClean="0"/>
              <a:t>Leadership is the process of influencing people by providing </a:t>
            </a:r>
            <a:r>
              <a:rPr lang="en-US" sz="2800" i="1" u="sng" dirty="0" smtClean="0"/>
              <a:t>purpose</a:t>
            </a:r>
            <a:r>
              <a:rPr lang="en-US" sz="2800" i="1" dirty="0" smtClean="0"/>
              <a:t>, </a:t>
            </a:r>
            <a:r>
              <a:rPr lang="en-US" sz="2800" i="1" u="sng" dirty="0" smtClean="0"/>
              <a:t>direction</a:t>
            </a:r>
            <a:r>
              <a:rPr lang="en-US" sz="2800" i="1" dirty="0" smtClean="0"/>
              <a:t>, and </a:t>
            </a:r>
            <a:r>
              <a:rPr lang="en-US" sz="2800" i="1" u="sng" dirty="0" smtClean="0"/>
              <a:t>motivation</a:t>
            </a:r>
            <a:r>
              <a:rPr lang="en-US" sz="2800" i="1" dirty="0" smtClean="0"/>
              <a:t> while operating to accomplish the mission and improving the organization.</a:t>
            </a:r>
          </a:p>
          <a:p>
            <a:pPr>
              <a:buNone/>
            </a:pPr>
            <a:r>
              <a:rPr lang="en-US" sz="2800" b="1" i="1" dirty="0" smtClean="0"/>
              <a:t>-AR 600-22</a:t>
            </a:r>
            <a:endParaRPr lang="en-US" sz="2800" i="1" dirty="0"/>
          </a:p>
        </p:txBody>
      </p:sp>
      <p:sp>
        <p:nvSpPr>
          <p:cNvPr id="9" name="Rectangle 8"/>
          <p:cNvSpPr/>
          <p:nvPr/>
        </p:nvSpPr>
        <p:spPr>
          <a:xfrm>
            <a:off x="457200" y="3657600"/>
            <a:ext cx="8686800" cy="2677656"/>
          </a:xfrm>
          <a:prstGeom prst="rect">
            <a:avLst/>
          </a:prstGeom>
        </p:spPr>
        <p:txBody>
          <a:bodyPr wrap="square">
            <a:spAutoFit/>
          </a:bodyPr>
          <a:lstStyle/>
          <a:p>
            <a:pPr>
              <a:buNone/>
            </a:pPr>
            <a:r>
              <a:rPr lang="en-US" sz="2800" b="1" i="1" dirty="0" smtClean="0">
                <a:latin typeface="Arial" pitchFamily="34" charset="0"/>
                <a:cs typeface="Arial" pitchFamily="34" charset="0"/>
              </a:rPr>
              <a:t>Or from a different perspective…</a:t>
            </a:r>
          </a:p>
          <a:p>
            <a:r>
              <a:rPr lang="en-US" sz="2800" i="1" dirty="0" smtClean="0">
                <a:latin typeface="Arial" pitchFamily="34" charset="0"/>
                <a:cs typeface="Arial" pitchFamily="34" charset="0"/>
              </a:rPr>
              <a:t>“Remember that leaders aren’t made leaders because they are college graduates.  Leaders are invariably made leaders because they are caring and concerned about people.”</a:t>
            </a:r>
          </a:p>
          <a:p>
            <a:r>
              <a:rPr lang="en-US" sz="2800" b="1" i="1" dirty="0" smtClean="0">
                <a:latin typeface="Arial" pitchFamily="34" charset="0"/>
                <a:cs typeface="Arial" pitchFamily="34" charset="0"/>
              </a:rPr>
              <a:t>-SPC Mickey </a:t>
            </a:r>
            <a:r>
              <a:rPr lang="en-US" sz="2800" b="1" i="1" dirty="0" err="1" smtClean="0">
                <a:latin typeface="Arial" pitchFamily="34" charset="0"/>
                <a:cs typeface="Arial" pitchFamily="34" charset="0"/>
              </a:rPr>
              <a:t>Howen</a:t>
            </a:r>
            <a:endParaRPr lang="en-US" sz="2800" b="1" i="1" dirty="0" smtClean="0">
              <a:latin typeface="Arial" pitchFamily="34" charset="0"/>
              <a:cs typeface="Arial" pitchFamily="34" charset="0"/>
            </a:endParaRPr>
          </a:p>
        </p:txBody>
      </p:sp>
      <p:sp>
        <p:nvSpPr>
          <p:cNvPr id="10" name="Rectangle 9"/>
          <p:cNvSpPr/>
          <p:nvPr/>
        </p:nvSpPr>
        <p:spPr>
          <a:xfrm>
            <a:off x="0" y="6562923"/>
            <a:ext cx="6781800" cy="276999"/>
          </a:xfrm>
          <a:prstGeom prst="rect">
            <a:avLst/>
          </a:prstGeom>
        </p:spPr>
        <p:txBody>
          <a:bodyPr wrap="square">
            <a:spAutoFit/>
          </a:bodyPr>
          <a:lstStyle/>
          <a:p>
            <a:pPr>
              <a:buNone/>
            </a:pPr>
            <a:r>
              <a:rPr lang="en-US" sz="1200" b="1" i="1" dirty="0" smtClean="0">
                <a:latin typeface="Arial" pitchFamily="34" charset="0"/>
                <a:cs typeface="Arial" pitchFamily="34" charset="0"/>
              </a:rPr>
              <a:t>“Each in his appropriate sphere, will lead in person.”  28</a:t>
            </a:r>
            <a:r>
              <a:rPr lang="en-US" sz="1200" b="1" i="1" baseline="30000" dirty="0" smtClean="0">
                <a:latin typeface="Arial" pitchFamily="34" charset="0"/>
                <a:cs typeface="Arial" pitchFamily="34" charset="0"/>
              </a:rPr>
              <a:t>th</a:t>
            </a:r>
            <a:r>
              <a:rPr lang="en-US" sz="1200" b="1" i="1" dirty="0" smtClean="0">
                <a:latin typeface="Arial" pitchFamily="34" charset="0"/>
                <a:cs typeface="Arial" pitchFamily="34" charset="0"/>
              </a:rPr>
              <a:t> Colonel of the Regiment</a:t>
            </a:r>
            <a:endParaRPr lang="en-US" sz="1200" i="1" dirty="0" smtClean="0">
              <a:latin typeface="Arial" pitchFamily="34" charset="0"/>
              <a:cs typeface="Arial" pitchFamily="34" charset="0"/>
            </a:endParaRPr>
          </a:p>
        </p:txBody>
      </p:sp>
      <p:sp>
        <p:nvSpPr>
          <p:cNvPr id="11" name="Slide Number Placeholder 10"/>
          <p:cNvSpPr>
            <a:spLocks noGrp="1"/>
          </p:cNvSpPr>
          <p:nvPr>
            <p:ph type="sldNum" sz="quarter" idx="12"/>
          </p:nvPr>
        </p:nvSpPr>
        <p:spPr/>
        <p:txBody>
          <a:bodyPr/>
          <a:lstStyle/>
          <a:p>
            <a:fld id="{7F9814C0-CAF9-4252-9808-64BEFC5179DE}" type="slidenum">
              <a:rPr lang="en-US" smtClean="0"/>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8269287" cy="1362075"/>
          </a:xfrm>
        </p:spPr>
        <p:txBody>
          <a:bodyPr>
            <a:normAutofit/>
          </a:bodyPr>
          <a:lstStyle/>
          <a:p>
            <a:r>
              <a:rPr lang="en-US" sz="3600" u="sng" dirty="0" smtClean="0"/>
              <a:t>Why</a:t>
            </a:r>
            <a:r>
              <a:rPr lang="en-US" sz="3600" dirty="0" smtClean="0"/>
              <a:t> Do we develop leaders?</a:t>
            </a:r>
            <a:endParaRPr lang="en-US" sz="3600" dirty="0"/>
          </a:p>
        </p:txBody>
      </p:sp>
      <p:sp>
        <p:nvSpPr>
          <p:cNvPr id="3" name="Text Placeholder 2"/>
          <p:cNvSpPr>
            <a:spLocks noGrp="1"/>
          </p:cNvSpPr>
          <p:nvPr>
            <p:ph type="body" idx="1"/>
          </p:nvPr>
        </p:nvSpPr>
        <p:spPr/>
        <p:txBody>
          <a:bodyPr/>
          <a:lstStyle/>
          <a:p>
            <a:r>
              <a:rPr lang="en-US" dirty="0" smtClean="0"/>
              <a:t>A critical question…</a:t>
            </a:r>
            <a:endParaRPr lang="en-US" dirty="0"/>
          </a:p>
        </p:txBody>
      </p:sp>
      <p:sp>
        <p:nvSpPr>
          <p:cNvPr id="5" name="Slide Number Placeholder 4"/>
          <p:cNvSpPr>
            <a:spLocks noGrp="1"/>
          </p:cNvSpPr>
          <p:nvPr>
            <p:ph type="sldNum" sz="quarter" idx="12"/>
          </p:nvPr>
        </p:nvSpPr>
        <p:spPr/>
        <p:txBody>
          <a:bodyPr/>
          <a:lstStyle/>
          <a:p>
            <a:fld id="{7F9814C0-CAF9-4252-9808-64BEFC5179DE}" type="slidenum">
              <a:rPr lang="en-US" smtClean="0"/>
              <a:pPr/>
              <a:t>11</a:t>
            </a:fld>
            <a:endParaRPr lang="en-US"/>
          </a:p>
        </p:txBody>
      </p:sp>
      <p:grpSp>
        <p:nvGrpSpPr>
          <p:cNvPr id="9" name="Group 8"/>
          <p:cNvGrpSpPr/>
          <p:nvPr/>
        </p:nvGrpSpPr>
        <p:grpSpPr>
          <a:xfrm>
            <a:off x="0" y="914400"/>
            <a:ext cx="8458200" cy="5925522"/>
            <a:chOff x="0" y="914400"/>
            <a:chExt cx="8458200" cy="5925522"/>
          </a:xfrm>
        </p:grpSpPr>
        <p:sp>
          <p:nvSpPr>
            <p:cNvPr id="4" name="Rectangle 3"/>
            <p:cNvSpPr/>
            <p:nvPr/>
          </p:nvSpPr>
          <p:spPr>
            <a:xfrm>
              <a:off x="0" y="6562923"/>
              <a:ext cx="6781800" cy="276999"/>
            </a:xfrm>
            <a:prstGeom prst="rect">
              <a:avLst/>
            </a:prstGeom>
          </p:spPr>
          <p:txBody>
            <a:bodyPr wrap="square">
              <a:spAutoFit/>
            </a:bodyPr>
            <a:lstStyle/>
            <a:p>
              <a:pPr>
                <a:buNone/>
              </a:pPr>
              <a:r>
                <a:rPr lang="en-US" sz="1200" b="1" i="1" dirty="0" smtClean="0">
                  <a:latin typeface="Arial" pitchFamily="34" charset="0"/>
                  <a:cs typeface="Arial" pitchFamily="34" charset="0"/>
                </a:rPr>
                <a:t>“Never mistake activity for achievement.”  John Wooden</a:t>
              </a:r>
              <a:endParaRPr lang="en-US" sz="1200" i="1" dirty="0" smtClean="0">
                <a:latin typeface="Arial" pitchFamily="34" charset="0"/>
                <a:cs typeface="Arial" pitchFamily="34" charset="0"/>
              </a:endParaRPr>
            </a:p>
          </p:txBody>
        </p:sp>
        <p:pic>
          <p:nvPicPr>
            <p:cNvPr id="8" name="Picture 7" descr="JohnWooden5.jpg"/>
            <p:cNvPicPr>
              <a:picLocks noChangeAspect="1"/>
            </p:cNvPicPr>
            <p:nvPr/>
          </p:nvPicPr>
          <p:blipFill>
            <a:blip r:embed="rId2" cstate="print"/>
            <a:stretch>
              <a:fillRect/>
            </a:stretch>
          </p:blipFill>
          <p:spPr>
            <a:xfrm>
              <a:off x="3962400" y="914400"/>
              <a:ext cx="4495800" cy="3290926"/>
            </a:xfrm>
            <a:prstGeom prst="rect">
              <a:avLst/>
            </a:prstGeom>
            <a:ln w="12700">
              <a:solidFill>
                <a:schemeClr val="tx1"/>
              </a:solidFill>
            </a:ln>
            <a:effectLst>
              <a:outerShdw blurRad="63500" sx="102000" sy="102000" algn="ctr" rotWithShape="0">
                <a:prstClr val="black">
                  <a:alpha val="40000"/>
                </a:prstClr>
              </a:outerShdw>
            </a:effectLst>
          </p:spPr>
        </p:pic>
      </p:grpSp>
      <p:pic>
        <p:nvPicPr>
          <p:cNvPr id="6" name="Picture 5" descr="wooden indiana state.jpg"/>
          <p:cNvPicPr>
            <a:picLocks noChangeAspect="1"/>
          </p:cNvPicPr>
          <p:nvPr/>
        </p:nvPicPr>
        <p:blipFill>
          <a:blip r:embed="rId3" cstate="print"/>
          <a:stretch>
            <a:fillRect/>
          </a:stretch>
        </p:blipFill>
        <p:spPr>
          <a:xfrm>
            <a:off x="685800" y="381000"/>
            <a:ext cx="3657600" cy="2988944"/>
          </a:xfrm>
          <a:prstGeom prst="rect">
            <a:avLst/>
          </a:prstGeom>
          <a:ln w="12700">
            <a:solidFill>
              <a:schemeClr val="tx1"/>
            </a:solidFill>
          </a:ln>
          <a:effectLst>
            <a:outerShdw blurRad="63500" sx="102000" sy="102000" algn="ctr"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endParaRPr lang="en-US"/>
          </a:p>
        </p:txBody>
      </p:sp>
      <p:sp>
        <p:nvSpPr>
          <p:cNvPr id="4" name="Slide Number Placeholder 3"/>
          <p:cNvSpPr>
            <a:spLocks noGrp="1"/>
          </p:cNvSpPr>
          <p:nvPr>
            <p:ph type="sldNum" sz="quarter" idx="12"/>
          </p:nvPr>
        </p:nvSpPr>
        <p:spPr/>
        <p:txBody>
          <a:bodyPr/>
          <a:lstStyle/>
          <a:p>
            <a:fld id="{7F9814C0-CAF9-4252-9808-64BEFC5179DE}" type="slidenum">
              <a:rPr lang="en-US" smtClean="0"/>
              <a:pPr/>
              <a:t>12</a:t>
            </a:fld>
            <a:endParaRPr lang="en-US"/>
          </a:p>
        </p:txBody>
      </p:sp>
      <p:pic>
        <p:nvPicPr>
          <p:cNvPr id="9" name="Picture 8" descr="djibouti-ville15.jpg"/>
          <p:cNvPicPr>
            <a:picLocks noChangeAspect="1"/>
          </p:cNvPicPr>
          <p:nvPr/>
        </p:nvPicPr>
        <p:blipFill>
          <a:blip r:embed="rId2" cstate="print"/>
          <a:stretch>
            <a:fillRect/>
          </a:stretch>
        </p:blipFill>
        <p:spPr>
          <a:xfrm>
            <a:off x="0" y="0"/>
            <a:ext cx="9144000" cy="6858000"/>
          </a:xfrm>
          <a:prstGeom prst="rect">
            <a:avLst/>
          </a:prstGeom>
        </p:spPr>
      </p:pic>
      <p:sp>
        <p:nvSpPr>
          <p:cNvPr id="10" name="Title 1"/>
          <p:cNvSpPr txBox="1">
            <a:spLocks/>
          </p:cNvSpPr>
          <p:nvPr/>
        </p:nvSpPr>
        <p:spPr>
          <a:xfrm>
            <a:off x="0" y="6400800"/>
            <a:ext cx="9143999" cy="4572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1" i="1" strike="noStrike" kern="1200" cap="none" spc="0" normalizeH="0" baseline="0" noProof="0" dirty="0" smtClean="0">
                <a:ln>
                  <a:noFill/>
                </a:ln>
                <a:effectLst/>
                <a:uLnTx/>
                <a:uFillTx/>
                <a:latin typeface="Arial" pitchFamily="34" charset="0"/>
                <a:ea typeface="+mj-ea"/>
                <a:cs typeface="Arial" pitchFamily="34" charset="0"/>
              </a:rPr>
              <a:t>Know your job.  “Leaders know the tune after</a:t>
            </a:r>
            <a:r>
              <a:rPr kumimoji="0" lang="en-US" sz="2400" b="1" i="1" strike="noStrike" kern="1200" cap="none" spc="0" normalizeH="0" noProof="0" dirty="0" smtClean="0">
                <a:ln>
                  <a:noFill/>
                </a:ln>
                <a:effectLst/>
                <a:uLnTx/>
                <a:uFillTx/>
                <a:latin typeface="Arial" pitchFamily="34" charset="0"/>
                <a:ea typeface="+mj-ea"/>
                <a:cs typeface="Arial" pitchFamily="34" charset="0"/>
              </a:rPr>
              <a:t> two notes...”</a:t>
            </a:r>
            <a:endParaRPr kumimoji="0" lang="en-US" sz="2400" b="1" i="1" strike="noStrike" kern="1200" cap="none" spc="0" normalizeH="0" baseline="0" noProof="0" dirty="0">
              <a:ln>
                <a:noFill/>
              </a:ln>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kind of leader are we trying to develop?</a:t>
            </a:r>
            <a:endParaRPr lang="en-US" dirty="0"/>
          </a:p>
        </p:txBody>
      </p:sp>
      <p:sp>
        <p:nvSpPr>
          <p:cNvPr id="3" name="Text Placeholder 2"/>
          <p:cNvSpPr>
            <a:spLocks noGrp="1"/>
          </p:cNvSpPr>
          <p:nvPr>
            <p:ph type="body" idx="1"/>
          </p:nvPr>
        </p:nvSpPr>
        <p:spPr>
          <a:xfrm>
            <a:off x="785377" y="4051300"/>
            <a:ext cx="2034023" cy="520700"/>
          </a:xfrm>
        </p:spPr>
        <p:txBody>
          <a:bodyPr/>
          <a:lstStyle/>
          <a:p>
            <a:r>
              <a:rPr lang="en-US" dirty="0" smtClean="0"/>
              <a:t>Our target?</a:t>
            </a:r>
            <a:endParaRPr lang="en-US" dirty="0"/>
          </a:p>
        </p:txBody>
      </p:sp>
      <p:sp>
        <p:nvSpPr>
          <p:cNvPr id="4" name="Slide Number Placeholder 3"/>
          <p:cNvSpPr>
            <a:spLocks noGrp="1"/>
          </p:cNvSpPr>
          <p:nvPr>
            <p:ph type="sldNum" sz="quarter" idx="12"/>
          </p:nvPr>
        </p:nvSpPr>
        <p:spPr/>
        <p:txBody>
          <a:bodyPr/>
          <a:lstStyle/>
          <a:p>
            <a:fld id="{7F9814C0-CAF9-4252-9808-64BEFC5179DE}" type="slidenum">
              <a:rPr lang="en-US" smtClean="0"/>
              <a:pPr/>
              <a:t>13</a:t>
            </a:fld>
            <a:endParaRPr lang="en-US"/>
          </a:p>
        </p:txBody>
      </p:sp>
      <p:pic>
        <p:nvPicPr>
          <p:cNvPr id="11" name="Picture 10" descr="gandhi.gif"/>
          <p:cNvPicPr>
            <a:picLocks noChangeAspect="1"/>
          </p:cNvPicPr>
          <p:nvPr/>
        </p:nvPicPr>
        <p:blipFill>
          <a:blip r:embed="rId2" cstate="print"/>
          <a:stretch>
            <a:fillRect/>
          </a:stretch>
        </p:blipFill>
        <p:spPr>
          <a:xfrm>
            <a:off x="1056294" y="262748"/>
            <a:ext cx="1934551" cy="2937652"/>
          </a:xfrm>
          <a:prstGeom prst="rect">
            <a:avLst/>
          </a:prstGeom>
          <a:ln>
            <a:solidFill>
              <a:schemeClr val="tx1"/>
            </a:solidFill>
          </a:ln>
          <a:effectLst>
            <a:outerShdw blurRad="63500" sx="102000" sy="102000" algn="ctr" rotWithShape="0">
              <a:prstClr val="black">
                <a:alpha val="40000"/>
              </a:prstClr>
            </a:outerShdw>
          </a:effectLst>
        </p:spPr>
      </p:pic>
      <p:pic>
        <p:nvPicPr>
          <p:cNvPr id="12" name="Picture 11" descr="patton1.jpg"/>
          <p:cNvPicPr>
            <a:picLocks noChangeAspect="1"/>
          </p:cNvPicPr>
          <p:nvPr/>
        </p:nvPicPr>
        <p:blipFill>
          <a:blip r:embed="rId3" cstate="print"/>
          <a:stretch>
            <a:fillRect/>
          </a:stretch>
        </p:blipFill>
        <p:spPr>
          <a:xfrm>
            <a:off x="3532794" y="262749"/>
            <a:ext cx="1922547" cy="2937652"/>
          </a:xfrm>
          <a:prstGeom prst="rect">
            <a:avLst/>
          </a:prstGeom>
          <a:ln>
            <a:solidFill>
              <a:schemeClr val="tx1"/>
            </a:solidFill>
          </a:ln>
          <a:effectLst>
            <a:outerShdw blurRad="63500" sx="102000" sy="102000" algn="ctr" rotWithShape="0">
              <a:prstClr val="black">
                <a:alpha val="40000"/>
              </a:prstClr>
            </a:outerShdw>
          </a:effectLst>
        </p:spPr>
      </p:pic>
      <p:pic>
        <p:nvPicPr>
          <p:cNvPr id="13" name="Picture 12" descr="Steve-600x319.png"/>
          <p:cNvPicPr>
            <a:picLocks noChangeAspect="1"/>
          </p:cNvPicPr>
          <p:nvPr/>
        </p:nvPicPr>
        <p:blipFill>
          <a:blip r:embed="rId4" cstate="print"/>
          <a:srcRect l="29333" r="22667"/>
          <a:stretch>
            <a:fillRect/>
          </a:stretch>
        </p:blipFill>
        <p:spPr>
          <a:xfrm>
            <a:off x="6009294" y="262748"/>
            <a:ext cx="1934551" cy="2937652"/>
          </a:xfrm>
          <a:prstGeom prst="rect">
            <a:avLst/>
          </a:prstGeom>
          <a:ln>
            <a:solidFill>
              <a:schemeClr val="tx1"/>
            </a:solidFill>
          </a:ln>
          <a:effectLst>
            <a:outerShdw blurRad="63500" sx="102000" sy="102000" algn="ctr" rotWithShape="0">
              <a:prstClr val="black">
                <a:alpha val="40000"/>
              </a:prstClr>
            </a:outerShdw>
          </a:effectLst>
        </p:spPr>
      </p:pic>
      <p:sp>
        <p:nvSpPr>
          <p:cNvPr id="14" name="Rectangle 13"/>
          <p:cNvSpPr/>
          <p:nvPr/>
        </p:nvSpPr>
        <p:spPr>
          <a:xfrm>
            <a:off x="898634" y="3224042"/>
            <a:ext cx="2667000" cy="1107996"/>
          </a:xfrm>
          <a:prstGeom prst="rect">
            <a:avLst/>
          </a:prstGeom>
        </p:spPr>
        <p:txBody>
          <a:bodyPr wrap="square">
            <a:spAutoFit/>
          </a:bodyPr>
          <a:lstStyle/>
          <a:p>
            <a:r>
              <a:rPr lang="en-US" sz="1200" b="1" i="1" dirty="0" smtClean="0">
                <a:latin typeface="Arial" pitchFamily="34" charset="0"/>
                <a:cs typeface="Arial" pitchFamily="34" charset="0"/>
              </a:rPr>
              <a:t>A 'No' uttered from the deepest conviction is better than a 'Yes' merely uttered to please, or worse, to avoid trouble.  </a:t>
            </a:r>
            <a:r>
              <a:rPr lang="en-US" sz="1200" b="1" i="1" dirty="0" err="1" smtClean="0">
                <a:latin typeface="Arial" pitchFamily="34" charset="0"/>
                <a:cs typeface="Arial" pitchFamily="34" charset="0"/>
              </a:rPr>
              <a:t>Ghandi</a:t>
            </a:r>
            <a:r>
              <a:rPr lang="en-US" dirty="0" smtClean="0"/>
              <a:t/>
            </a:r>
            <a:br>
              <a:rPr lang="en-US" dirty="0" smtClean="0"/>
            </a:br>
            <a:endParaRPr lang="en-US" dirty="0"/>
          </a:p>
        </p:txBody>
      </p:sp>
      <p:sp>
        <p:nvSpPr>
          <p:cNvPr id="2049" name="Rectangle 1"/>
          <p:cNvSpPr>
            <a:spLocks noChangeArrowheads="1"/>
          </p:cNvSpPr>
          <p:nvPr/>
        </p:nvSpPr>
        <p:spPr bwMode="auto">
          <a:xfrm>
            <a:off x="5914698" y="3224042"/>
            <a:ext cx="23622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1200" b="1" i="1" dirty="0" smtClean="0">
                <a:latin typeface="Arial" pitchFamily="34" charset="0"/>
                <a:cs typeface="Arial" pitchFamily="34" charset="0"/>
              </a:rPr>
              <a:t>“Innovation distinguishes between a leader and a follower.”  Steve Jobs</a:t>
            </a:r>
          </a:p>
        </p:txBody>
      </p:sp>
      <p:sp>
        <p:nvSpPr>
          <p:cNvPr id="17" name="Rectangle 16"/>
          <p:cNvSpPr/>
          <p:nvPr/>
        </p:nvSpPr>
        <p:spPr>
          <a:xfrm>
            <a:off x="3489434" y="3224042"/>
            <a:ext cx="2362200" cy="830997"/>
          </a:xfrm>
          <a:prstGeom prst="rect">
            <a:avLst/>
          </a:prstGeom>
        </p:spPr>
        <p:txBody>
          <a:bodyPr wrap="square">
            <a:spAutoFit/>
          </a:bodyPr>
          <a:lstStyle/>
          <a:p>
            <a:r>
              <a:rPr lang="en-US" sz="1200" b="1" i="1" dirty="0" smtClean="0">
                <a:latin typeface="Arial" pitchFamily="34" charset="0"/>
                <a:cs typeface="Arial" pitchFamily="34" charset="0"/>
              </a:rPr>
              <a:t>“Be willing to make decisions. That's the most important quality in a good leader.” 28th</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685800"/>
          </a:xfrm>
        </p:spPr>
        <p:txBody>
          <a:bodyPr>
            <a:normAutofit fontScale="90000"/>
          </a:bodyPr>
          <a:lstStyle/>
          <a:p>
            <a:r>
              <a:rPr lang="en-US" dirty="0" smtClean="0"/>
              <a:t>The Army’s Principles of Leader Development</a:t>
            </a:r>
            <a:endParaRPr lang="en-US" dirty="0"/>
          </a:p>
        </p:txBody>
      </p:sp>
      <p:sp>
        <p:nvSpPr>
          <p:cNvPr id="7" name="Content Placeholder 6"/>
          <p:cNvSpPr>
            <a:spLocks noGrp="1"/>
          </p:cNvSpPr>
          <p:nvPr>
            <p:ph idx="1"/>
          </p:nvPr>
        </p:nvSpPr>
        <p:spPr>
          <a:xfrm>
            <a:off x="304800" y="3048000"/>
            <a:ext cx="4114800" cy="2819400"/>
          </a:xfrm>
          <a:solidFill>
            <a:schemeClr val="bg1">
              <a:lumMod val="95000"/>
            </a:schemeClr>
          </a:solidFill>
          <a:ln w="12700">
            <a:solidFill>
              <a:schemeClr val="tx1"/>
            </a:solidFill>
          </a:ln>
          <a:effectLst>
            <a:outerShdw blurRad="63500" sx="102000" sy="102000" algn="ctr" rotWithShape="0">
              <a:prstClr val="black">
                <a:alpha val="40000"/>
              </a:prstClr>
            </a:outerShdw>
          </a:effectLst>
        </p:spPr>
        <p:txBody>
          <a:bodyPr>
            <a:noAutofit/>
          </a:bodyPr>
          <a:lstStyle/>
          <a:p>
            <a:pPr marL="177800" indent="-177800"/>
            <a:r>
              <a:rPr lang="en-US" sz="1400" dirty="0" smtClean="0"/>
              <a:t>Lead by example</a:t>
            </a:r>
          </a:p>
          <a:p>
            <a:pPr marL="177800" indent="-177800"/>
            <a:r>
              <a:rPr lang="en-US" sz="1400" dirty="0" smtClean="0"/>
              <a:t>Take responsibility for developing subordinate leaders.</a:t>
            </a:r>
          </a:p>
          <a:p>
            <a:pPr marL="177800" indent="-177800"/>
            <a:r>
              <a:rPr lang="en-US" sz="1400" dirty="0" smtClean="0"/>
              <a:t>Create a learning environment for subordinate leaders.</a:t>
            </a:r>
          </a:p>
          <a:p>
            <a:pPr marL="177800" indent="-177800"/>
            <a:r>
              <a:rPr lang="en-US" sz="1400" dirty="0" smtClean="0"/>
              <a:t>Train leaders in the art and science of mission command.</a:t>
            </a:r>
          </a:p>
          <a:p>
            <a:pPr marL="177800" indent="-177800"/>
            <a:r>
              <a:rPr lang="en-US" sz="1400" dirty="0" smtClean="0"/>
              <a:t>Train to develop adaptive leaders.</a:t>
            </a:r>
          </a:p>
          <a:p>
            <a:pPr marL="177800" indent="-177800"/>
            <a:r>
              <a:rPr lang="en-US" sz="1400" dirty="0" smtClean="0"/>
              <a:t>Train leaders to think critically and creatively.</a:t>
            </a:r>
          </a:p>
          <a:p>
            <a:pPr marL="177800" indent="-177800"/>
            <a:r>
              <a:rPr lang="en-US" sz="1400" dirty="0" smtClean="0"/>
              <a:t>Train your leaders to know their subordinates and their families.  </a:t>
            </a:r>
            <a:endParaRPr lang="en-US" sz="1400" dirty="0"/>
          </a:p>
        </p:txBody>
      </p:sp>
      <p:sp>
        <p:nvSpPr>
          <p:cNvPr id="5" name="Slide Number Placeholder 4"/>
          <p:cNvSpPr>
            <a:spLocks noGrp="1"/>
          </p:cNvSpPr>
          <p:nvPr>
            <p:ph type="sldNum" sz="quarter" idx="12"/>
          </p:nvPr>
        </p:nvSpPr>
        <p:spPr/>
        <p:txBody>
          <a:bodyPr/>
          <a:lstStyle/>
          <a:p>
            <a:fld id="{7F9814C0-CAF9-4252-9808-64BEFC5179DE}" type="slidenum">
              <a:rPr lang="en-US" smtClean="0"/>
              <a:pPr/>
              <a:t>14</a:t>
            </a:fld>
            <a:endParaRPr lang="en-US"/>
          </a:p>
        </p:txBody>
      </p:sp>
      <p:sp>
        <p:nvSpPr>
          <p:cNvPr id="8" name="Rectangle 7"/>
          <p:cNvSpPr/>
          <p:nvPr/>
        </p:nvSpPr>
        <p:spPr>
          <a:xfrm>
            <a:off x="304800" y="5943600"/>
            <a:ext cx="1828800" cy="276999"/>
          </a:xfrm>
          <a:prstGeom prst="rect">
            <a:avLst/>
          </a:prstGeom>
        </p:spPr>
        <p:txBody>
          <a:bodyPr wrap="square">
            <a:spAutoFit/>
          </a:bodyPr>
          <a:lstStyle/>
          <a:p>
            <a:pPr>
              <a:buNone/>
            </a:pPr>
            <a:r>
              <a:rPr lang="en-US" sz="1200" b="1" i="1" dirty="0" smtClean="0">
                <a:latin typeface="Arial" pitchFamily="34" charset="0"/>
                <a:cs typeface="Arial" pitchFamily="34" charset="0"/>
              </a:rPr>
              <a:t>FM 7-0, Table 2-2 </a:t>
            </a:r>
            <a:endParaRPr lang="en-US" sz="1200" i="1" dirty="0" smtClean="0">
              <a:latin typeface="Arial" pitchFamily="34" charset="0"/>
              <a:cs typeface="Arial" pitchFamily="34" charset="0"/>
            </a:endParaRPr>
          </a:p>
        </p:txBody>
      </p:sp>
      <p:pic>
        <p:nvPicPr>
          <p:cNvPr id="2050" name="Picture 2"/>
          <p:cNvPicPr>
            <a:picLocks noChangeAspect="1" noChangeArrowheads="1"/>
          </p:cNvPicPr>
          <p:nvPr/>
        </p:nvPicPr>
        <p:blipFill>
          <a:blip r:embed="rId2" cstate="print"/>
          <a:srcRect l="26563" t="10417" r="24219" b="4167"/>
          <a:stretch>
            <a:fillRect/>
          </a:stretch>
        </p:blipFill>
        <p:spPr bwMode="auto">
          <a:xfrm>
            <a:off x="336332" y="838200"/>
            <a:ext cx="1522141" cy="2057400"/>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p:spPr>
      </p:pic>
      <p:pic>
        <p:nvPicPr>
          <p:cNvPr id="2051" name="Picture 3"/>
          <p:cNvPicPr>
            <a:picLocks noChangeAspect="1" noChangeArrowheads="1"/>
          </p:cNvPicPr>
          <p:nvPr/>
        </p:nvPicPr>
        <p:blipFill>
          <a:blip r:embed="rId3" cstate="print"/>
          <a:srcRect l="39844" t="19792" r="17969" b="7292"/>
          <a:stretch>
            <a:fillRect/>
          </a:stretch>
        </p:blipFill>
        <p:spPr bwMode="auto">
          <a:xfrm>
            <a:off x="7359868" y="4038600"/>
            <a:ext cx="1587137" cy="2057400"/>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p:spPr>
      </p:pic>
      <p:pic>
        <p:nvPicPr>
          <p:cNvPr id="9" name="Picture 8" descr="leader reqs.jpg"/>
          <p:cNvPicPr>
            <a:picLocks noChangeAspect="1"/>
          </p:cNvPicPr>
          <p:nvPr/>
        </p:nvPicPr>
        <p:blipFill>
          <a:blip r:embed="rId4" cstate="print"/>
          <a:stretch>
            <a:fillRect/>
          </a:stretch>
        </p:blipFill>
        <p:spPr>
          <a:xfrm>
            <a:off x="4489603" y="685800"/>
            <a:ext cx="4457617" cy="3276600"/>
          </a:xfrm>
          <a:prstGeom prst="rect">
            <a:avLst/>
          </a:prstGeom>
          <a:ln>
            <a:solidFill>
              <a:schemeClr val="tx1"/>
            </a:solidFill>
          </a:ln>
          <a:effectLst>
            <a:outerShdw blurRad="63500" sx="102000" sy="102000" algn="ctr" rotWithShape="0">
              <a:prstClr val="black">
                <a:alpha val="40000"/>
              </a:prstClr>
            </a:outerShdw>
          </a:effectLst>
        </p:spPr>
      </p:pic>
      <p:sp>
        <p:nvSpPr>
          <p:cNvPr id="10" name="Rectangle 9"/>
          <p:cNvSpPr/>
          <p:nvPr/>
        </p:nvSpPr>
        <p:spPr>
          <a:xfrm>
            <a:off x="5943600" y="4114800"/>
            <a:ext cx="1295400" cy="276999"/>
          </a:xfrm>
          <a:prstGeom prst="rect">
            <a:avLst/>
          </a:prstGeom>
        </p:spPr>
        <p:txBody>
          <a:bodyPr wrap="square">
            <a:spAutoFit/>
          </a:bodyPr>
          <a:lstStyle/>
          <a:p>
            <a:pPr algn="r">
              <a:buNone/>
            </a:pPr>
            <a:r>
              <a:rPr lang="en-US" sz="1200" b="1" i="1" dirty="0" smtClean="0">
                <a:latin typeface="Arial" pitchFamily="34" charset="0"/>
                <a:cs typeface="Arial" pitchFamily="34" charset="0"/>
              </a:rPr>
              <a:t>AR 600-22</a:t>
            </a:r>
            <a:endParaRPr lang="en-US" sz="1200" i="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Mission Command-</a:t>
            </a:r>
            <a:r>
              <a:rPr lang="en-US" sz="3600" dirty="0" err="1" smtClean="0"/>
              <a:t>Auftragstaktik</a:t>
            </a:r>
            <a:endParaRPr lang="en-US" sz="3600" dirty="0"/>
          </a:p>
        </p:txBody>
      </p:sp>
      <p:sp>
        <p:nvSpPr>
          <p:cNvPr id="3" name="Slide Number Placeholder 2"/>
          <p:cNvSpPr>
            <a:spLocks noGrp="1"/>
          </p:cNvSpPr>
          <p:nvPr>
            <p:ph type="sldNum" sz="quarter" idx="12"/>
          </p:nvPr>
        </p:nvSpPr>
        <p:spPr/>
        <p:txBody>
          <a:bodyPr/>
          <a:lstStyle/>
          <a:p>
            <a:fld id="{7F9814C0-CAF9-4252-9808-64BEFC5179DE}" type="slidenum">
              <a:rPr lang="en-US" smtClean="0"/>
              <a:pPr/>
              <a:t>15</a:t>
            </a:fld>
            <a:endParaRPr lang="en-US"/>
          </a:p>
        </p:txBody>
      </p:sp>
      <p:pic>
        <p:nvPicPr>
          <p:cNvPr id="4" name="Picture 3" descr="remagen1.jpg"/>
          <p:cNvPicPr>
            <a:picLocks noChangeAspect="1"/>
          </p:cNvPicPr>
          <p:nvPr/>
        </p:nvPicPr>
        <p:blipFill>
          <a:blip r:embed="rId2" cstate="print"/>
          <a:stretch>
            <a:fillRect/>
          </a:stretch>
        </p:blipFill>
        <p:spPr>
          <a:xfrm>
            <a:off x="1752600" y="3048000"/>
            <a:ext cx="4343400" cy="3412672"/>
          </a:xfrm>
          <a:prstGeom prst="rect">
            <a:avLst/>
          </a:prstGeom>
          <a:ln>
            <a:solidFill>
              <a:schemeClr val="tx1"/>
            </a:solidFill>
          </a:ln>
          <a:effectLst>
            <a:outerShdw blurRad="63500" sx="102000" sy="102000" algn="ctr" rotWithShape="0">
              <a:prstClr val="black">
                <a:alpha val="40000"/>
              </a:prstClr>
            </a:outerShdw>
          </a:effectLst>
        </p:spPr>
      </p:pic>
      <p:pic>
        <p:nvPicPr>
          <p:cNvPr id="5" name="Picture 4" descr="remagen2.jpg"/>
          <p:cNvPicPr>
            <a:picLocks noChangeAspect="1"/>
          </p:cNvPicPr>
          <p:nvPr/>
        </p:nvPicPr>
        <p:blipFill>
          <a:blip r:embed="rId3" cstate="print"/>
          <a:stretch>
            <a:fillRect/>
          </a:stretch>
        </p:blipFill>
        <p:spPr>
          <a:xfrm>
            <a:off x="304800" y="1828800"/>
            <a:ext cx="1653085" cy="2590800"/>
          </a:xfrm>
          <a:prstGeom prst="rect">
            <a:avLst/>
          </a:prstGeom>
          <a:ln>
            <a:solidFill>
              <a:schemeClr val="tx1"/>
            </a:solidFill>
          </a:ln>
          <a:effectLst>
            <a:outerShdw blurRad="63500" sx="102000" sy="102000" algn="ctr" rotWithShape="0">
              <a:prstClr val="black">
                <a:alpha val="40000"/>
              </a:prstClr>
            </a:outerShdw>
          </a:effectLst>
        </p:spPr>
      </p:pic>
      <p:sp>
        <p:nvSpPr>
          <p:cNvPr id="6" name="Rectangle 5"/>
          <p:cNvSpPr/>
          <p:nvPr/>
        </p:nvSpPr>
        <p:spPr>
          <a:xfrm>
            <a:off x="0" y="6581001"/>
            <a:ext cx="8382000" cy="276999"/>
          </a:xfrm>
          <a:prstGeom prst="rect">
            <a:avLst/>
          </a:prstGeom>
        </p:spPr>
        <p:txBody>
          <a:bodyPr wrap="square">
            <a:spAutoFit/>
          </a:bodyPr>
          <a:lstStyle/>
          <a:p>
            <a:pPr>
              <a:buNone/>
            </a:pPr>
            <a:r>
              <a:rPr lang="en-US" sz="1200" b="1" i="1" dirty="0" smtClean="0">
                <a:latin typeface="Arial" pitchFamily="34" charset="0"/>
                <a:cs typeface="Arial" pitchFamily="34" charset="0"/>
              </a:rPr>
              <a:t>“When the unexpected occurs, those waiting for new orders will lose.  But those that react faster…will win.”</a:t>
            </a:r>
            <a:endParaRPr lang="en-US" sz="1200" i="1" dirty="0" smtClean="0">
              <a:latin typeface="Arial" pitchFamily="34" charset="0"/>
              <a:cs typeface="Arial" pitchFamily="34" charset="0"/>
            </a:endParaRPr>
          </a:p>
        </p:txBody>
      </p:sp>
      <p:pic>
        <p:nvPicPr>
          <p:cNvPr id="9" name="Picture 8" descr="remagen3.jpg"/>
          <p:cNvPicPr>
            <a:picLocks noChangeAspect="1"/>
          </p:cNvPicPr>
          <p:nvPr/>
        </p:nvPicPr>
        <p:blipFill>
          <a:blip r:embed="rId4" cstate="print"/>
          <a:stretch>
            <a:fillRect/>
          </a:stretch>
        </p:blipFill>
        <p:spPr>
          <a:xfrm>
            <a:off x="2514600" y="1371600"/>
            <a:ext cx="3337560" cy="2194560"/>
          </a:xfrm>
          <a:prstGeom prst="rect">
            <a:avLst/>
          </a:prstGeom>
          <a:ln>
            <a:solidFill>
              <a:schemeClr val="tx1"/>
            </a:solidFill>
          </a:ln>
          <a:effectLst>
            <a:outerShdw blurRad="63500" sx="102000" sy="102000" algn="ctr" rotWithShape="0">
              <a:prstClr val="black">
                <a:alpha val="40000"/>
              </a:prstClr>
            </a:outerShdw>
          </a:effectLst>
        </p:spPr>
      </p:pic>
      <p:grpSp>
        <p:nvGrpSpPr>
          <p:cNvPr id="12" name="Group 11"/>
          <p:cNvGrpSpPr/>
          <p:nvPr/>
        </p:nvGrpSpPr>
        <p:grpSpPr>
          <a:xfrm>
            <a:off x="228600" y="838200"/>
            <a:ext cx="8915400" cy="4164925"/>
            <a:chOff x="228600" y="838200"/>
            <a:chExt cx="8915400" cy="4164925"/>
          </a:xfrm>
        </p:grpSpPr>
        <p:grpSp>
          <p:nvGrpSpPr>
            <p:cNvPr id="10" name="Group 9"/>
            <p:cNvGrpSpPr/>
            <p:nvPr/>
          </p:nvGrpSpPr>
          <p:grpSpPr>
            <a:xfrm>
              <a:off x="228600" y="838200"/>
              <a:ext cx="8915400" cy="4164925"/>
              <a:chOff x="228600" y="838200"/>
              <a:chExt cx="8915400" cy="4164925"/>
            </a:xfrm>
          </p:grpSpPr>
          <p:sp>
            <p:nvSpPr>
              <p:cNvPr id="7" name="Rectangle 6"/>
              <p:cNvSpPr/>
              <p:nvPr/>
            </p:nvSpPr>
            <p:spPr>
              <a:xfrm>
                <a:off x="6172200" y="2971800"/>
                <a:ext cx="2971800" cy="2031325"/>
              </a:xfrm>
              <a:prstGeom prst="rect">
                <a:avLst/>
              </a:prstGeom>
            </p:spPr>
            <p:txBody>
              <a:bodyPr wrap="square">
                <a:spAutoFit/>
              </a:bodyPr>
              <a:lstStyle/>
              <a:p>
                <a:pPr>
                  <a:buNone/>
                </a:pPr>
                <a:r>
                  <a:rPr lang="en-US" b="1" i="1" dirty="0" smtClean="0">
                    <a:latin typeface="Arial" pitchFamily="34" charset="0"/>
                    <a:cs typeface="Arial" pitchFamily="34" charset="0"/>
                  </a:rPr>
                  <a:t>Independent action can be the rule only if it is based on professional skill and soldiers that consider themselves (and are) experts in their fields.</a:t>
                </a:r>
              </a:p>
            </p:txBody>
          </p:sp>
          <p:sp>
            <p:nvSpPr>
              <p:cNvPr id="8" name="Rectangle 7"/>
              <p:cNvSpPr/>
              <p:nvPr/>
            </p:nvSpPr>
            <p:spPr>
              <a:xfrm>
                <a:off x="228600" y="838200"/>
                <a:ext cx="8915400" cy="646331"/>
              </a:xfrm>
              <a:prstGeom prst="rect">
                <a:avLst/>
              </a:prstGeom>
            </p:spPr>
            <p:txBody>
              <a:bodyPr wrap="square">
                <a:spAutoFit/>
              </a:bodyPr>
              <a:lstStyle/>
              <a:p>
                <a:pPr>
                  <a:buNone/>
                </a:pPr>
                <a:r>
                  <a:rPr lang="en-US" b="1" i="1" dirty="0" smtClean="0">
                    <a:latin typeface="Arial" pitchFamily="34" charset="0"/>
                    <a:cs typeface="Arial" pitchFamily="34" charset="0"/>
                  </a:rPr>
                  <a:t>To foster a mission command / mission type order based formation you must first ignore it.  </a:t>
                </a:r>
              </a:p>
            </p:txBody>
          </p:sp>
        </p:grpSp>
        <p:sp>
          <p:nvSpPr>
            <p:cNvPr id="11" name="Rectangle 10"/>
            <p:cNvSpPr/>
            <p:nvPr/>
          </p:nvSpPr>
          <p:spPr>
            <a:xfrm>
              <a:off x="6019800" y="1981200"/>
              <a:ext cx="2971800" cy="400110"/>
            </a:xfrm>
            <a:prstGeom prst="rect">
              <a:avLst/>
            </a:prstGeom>
          </p:spPr>
          <p:txBody>
            <a:bodyPr wrap="square">
              <a:spAutoFit/>
            </a:bodyPr>
            <a:lstStyle/>
            <a:p>
              <a:pPr>
                <a:buNone/>
              </a:pPr>
              <a:r>
                <a:rPr lang="en-US" sz="2000" b="1" i="1" dirty="0" smtClean="0">
                  <a:solidFill>
                    <a:schemeClr val="tx2"/>
                  </a:solidFill>
                  <a:latin typeface="Arial" pitchFamily="34" charset="0"/>
                  <a:cs typeface="Arial" pitchFamily="34" charset="0"/>
                </a:rPr>
                <a:t>Disciplined Initiative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8269287" cy="1362075"/>
          </a:xfrm>
        </p:spPr>
        <p:txBody>
          <a:bodyPr>
            <a:normAutofit/>
          </a:bodyPr>
          <a:lstStyle/>
          <a:p>
            <a:r>
              <a:rPr lang="en-US" sz="3600" u="sng" dirty="0" smtClean="0"/>
              <a:t>How</a:t>
            </a:r>
            <a:r>
              <a:rPr lang="en-US" sz="3600" dirty="0" smtClean="0"/>
              <a:t> do we develop leaders?</a:t>
            </a:r>
            <a:endParaRPr lang="en-US" sz="3600" dirty="0"/>
          </a:p>
        </p:txBody>
      </p:sp>
      <p:sp>
        <p:nvSpPr>
          <p:cNvPr id="3" name="Text Placeholder 2"/>
          <p:cNvSpPr>
            <a:spLocks noGrp="1"/>
          </p:cNvSpPr>
          <p:nvPr>
            <p:ph type="body" idx="1"/>
          </p:nvPr>
        </p:nvSpPr>
        <p:spPr/>
        <p:txBody>
          <a:bodyPr/>
          <a:lstStyle/>
          <a:p>
            <a:r>
              <a:rPr lang="en-US" dirty="0" smtClean="0"/>
              <a:t>The critical question…</a:t>
            </a:r>
            <a:endParaRPr lang="en-US" dirty="0"/>
          </a:p>
        </p:txBody>
      </p:sp>
      <p:grpSp>
        <p:nvGrpSpPr>
          <p:cNvPr id="8" name="Group 7"/>
          <p:cNvGrpSpPr/>
          <p:nvPr/>
        </p:nvGrpSpPr>
        <p:grpSpPr>
          <a:xfrm>
            <a:off x="0" y="1828800"/>
            <a:ext cx="8627533" cy="5029200"/>
            <a:chOff x="0" y="1828800"/>
            <a:chExt cx="8627533" cy="5029200"/>
          </a:xfrm>
        </p:grpSpPr>
        <p:pic>
          <p:nvPicPr>
            <p:cNvPr id="7" name="Picture 6" descr="scimage111115.jpg"/>
            <p:cNvPicPr>
              <a:picLocks noChangeAspect="1"/>
            </p:cNvPicPr>
            <p:nvPr/>
          </p:nvPicPr>
          <p:blipFill>
            <a:blip r:embed="rId2" cstate="print"/>
            <a:stretch>
              <a:fillRect/>
            </a:stretch>
          </p:blipFill>
          <p:spPr>
            <a:xfrm>
              <a:off x="4495800" y="1828800"/>
              <a:ext cx="4131733" cy="2324100"/>
            </a:xfrm>
            <a:prstGeom prst="rect">
              <a:avLst/>
            </a:prstGeom>
            <a:ln w="12700">
              <a:solidFill>
                <a:schemeClr val="tx1"/>
              </a:solidFill>
            </a:ln>
            <a:effectLst>
              <a:outerShdw blurRad="63500" sx="102000" sy="102000" algn="ctr" rotWithShape="0">
                <a:prstClr val="black">
                  <a:alpha val="40000"/>
                </a:prstClr>
              </a:outerShdw>
            </a:effectLst>
          </p:spPr>
        </p:pic>
        <p:sp>
          <p:nvSpPr>
            <p:cNvPr id="4" name="Rectangle 3"/>
            <p:cNvSpPr/>
            <p:nvPr/>
          </p:nvSpPr>
          <p:spPr>
            <a:xfrm>
              <a:off x="0" y="6396335"/>
              <a:ext cx="8534400" cy="461665"/>
            </a:xfrm>
            <a:prstGeom prst="rect">
              <a:avLst/>
            </a:prstGeom>
          </p:spPr>
          <p:txBody>
            <a:bodyPr wrap="square">
              <a:spAutoFit/>
            </a:bodyPr>
            <a:lstStyle/>
            <a:p>
              <a:r>
                <a:rPr lang="en-US" sz="1200" b="1" i="1" dirty="0" smtClean="0">
                  <a:latin typeface="Arial" pitchFamily="34" charset="0"/>
                  <a:cs typeface="Arial" pitchFamily="34" charset="0"/>
                </a:rPr>
                <a:t>“I don’t look at myself as a basketball coach. I look at myself as a leader who happens to coach basketball.”</a:t>
              </a:r>
            </a:p>
            <a:p>
              <a:r>
                <a:rPr lang="en-US" sz="1200" b="1" i="1" dirty="0" smtClean="0">
                  <a:latin typeface="Arial" pitchFamily="34" charset="0"/>
                  <a:cs typeface="Arial" pitchFamily="34" charset="0"/>
                </a:rPr>
                <a:t>Coach K</a:t>
              </a:r>
            </a:p>
          </p:txBody>
        </p:sp>
      </p:grpSp>
      <p:sp>
        <p:nvSpPr>
          <p:cNvPr id="5" name="Slide Number Placeholder 4"/>
          <p:cNvSpPr>
            <a:spLocks noGrp="1"/>
          </p:cNvSpPr>
          <p:nvPr>
            <p:ph type="sldNum" sz="quarter" idx="12"/>
          </p:nvPr>
        </p:nvSpPr>
        <p:spPr/>
        <p:txBody>
          <a:bodyPr/>
          <a:lstStyle/>
          <a:p>
            <a:fld id="{7F9814C0-CAF9-4252-9808-64BEFC5179DE}" type="slidenum">
              <a:rPr lang="en-US" smtClean="0"/>
              <a:pPr/>
              <a:t>16</a:t>
            </a:fld>
            <a:endParaRPr lang="en-US" dirty="0"/>
          </a:p>
        </p:txBody>
      </p:sp>
      <p:pic>
        <p:nvPicPr>
          <p:cNvPr id="6" name="Picture 5" descr="army-hof.jpg"/>
          <p:cNvPicPr>
            <a:picLocks noChangeAspect="1"/>
          </p:cNvPicPr>
          <p:nvPr/>
        </p:nvPicPr>
        <p:blipFill>
          <a:blip r:embed="rId3" cstate="print"/>
          <a:srcRect b="15625"/>
          <a:stretch>
            <a:fillRect/>
          </a:stretch>
        </p:blipFill>
        <p:spPr>
          <a:xfrm>
            <a:off x="914400" y="685800"/>
            <a:ext cx="4334933" cy="2057400"/>
          </a:xfrm>
          <a:prstGeom prst="rect">
            <a:avLst/>
          </a:prstGeom>
          <a:ln w="12700">
            <a:solidFill>
              <a:schemeClr val="tx1"/>
            </a:solidFill>
          </a:ln>
          <a:effectLst>
            <a:outerShdw blurRad="63500" sx="102000" sy="102000" algn="ctr"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 name="Straight Connector 64"/>
          <p:cNvCxnSpPr/>
          <p:nvPr/>
        </p:nvCxnSpPr>
        <p:spPr>
          <a:xfrm>
            <a:off x="1496704" y="3690584"/>
            <a:ext cx="6096000" cy="0"/>
          </a:xfrm>
          <a:prstGeom prst="line">
            <a:avLst/>
          </a:prstGeom>
          <a:ln>
            <a:solidFill>
              <a:srgbClr val="FF0000"/>
            </a:solidFill>
            <a:headEnd type="diamond" w="lg" len="lg"/>
            <a:tailEnd type="diamond" w="lg" len="lg"/>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68240" y="1820840"/>
            <a:ext cx="8991600" cy="1371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normAutofit fontScale="90000"/>
          </a:bodyPr>
          <a:lstStyle/>
          <a:p>
            <a:r>
              <a:rPr lang="en-US" sz="3600" dirty="0" smtClean="0"/>
              <a:t>Army </a:t>
            </a:r>
            <a:r>
              <a:rPr lang="en-US" sz="3600" u="sng" dirty="0" smtClean="0"/>
              <a:t>Basic</a:t>
            </a:r>
            <a:r>
              <a:rPr lang="en-US" sz="3600" dirty="0" smtClean="0"/>
              <a:t> Leader Development Model</a:t>
            </a:r>
            <a:endParaRPr lang="en-US" sz="3600" dirty="0"/>
          </a:p>
        </p:txBody>
      </p:sp>
      <p:sp>
        <p:nvSpPr>
          <p:cNvPr id="17" name="TextBox 16"/>
          <p:cNvSpPr txBox="1"/>
          <p:nvPr/>
        </p:nvSpPr>
        <p:spPr>
          <a:xfrm>
            <a:off x="1447800" y="1447800"/>
            <a:ext cx="381000" cy="304800"/>
          </a:xfrm>
          <a:prstGeom prst="rect">
            <a:avLst/>
          </a:prstGeom>
          <a:noFill/>
        </p:spPr>
        <p:txBody>
          <a:bodyPr wrap="square" rtlCol="0">
            <a:spAutoFit/>
          </a:bodyPr>
          <a:lstStyle/>
          <a:p>
            <a:r>
              <a:rPr lang="en-US" sz="1400" b="1" dirty="0" smtClean="0"/>
              <a:t>LT</a:t>
            </a:r>
            <a:endParaRPr lang="en-US" sz="1400" b="1" dirty="0"/>
          </a:p>
        </p:txBody>
      </p:sp>
      <p:sp>
        <p:nvSpPr>
          <p:cNvPr id="6" name="TextBox 5"/>
          <p:cNvSpPr txBox="1"/>
          <p:nvPr/>
        </p:nvSpPr>
        <p:spPr>
          <a:xfrm>
            <a:off x="76200" y="5111088"/>
            <a:ext cx="1600200" cy="303938"/>
          </a:xfrm>
          <a:prstGeom prst="rect">
            <a:avLst/>
          </a:prstGeom>
          <a:noFill/>
        </p:spPr>
        <p:txBody>
          <a:bodyPr wrap="square" rtlCol="0">
            <a:spAutoFit/>
          </a:bodyPr>
          <a:lstStyle/>
          <a:p>
            <a:r>
              <a:rPr lang="en-US" sz="1400" b="1" dirty="0" smtClean="0"/>
              <a:t>Army Schools</a:t>
            </a:r>
          </a:p>
        </p:txBody>
      </p:sp>
      <p:sp>
        <p:nvSpPr>
          <p:cNvPr id="27" name="Freeform 26"/>
          <p:cNvSpPr/>
          <p:nvPr/>
        </p:nvSpPr>
        <p:spPr>
          <a:xfrm>
            <a:off x="62552" y="5111088"/>
            <a:ext cx="8852848" cy="851848"/>
          </a:xfrm>
          <a:custGeom>
            <a:avLst/>
            <a:gdLst>
              <a:gd name="connsiteX0" fmla="*/ 0 w 8991600"/>
              <a:gd name="connsiteY0" fmla="*/ 0 h 1066800"/>
              <a:gd name="connsiteX1" fmla="*/ 8991600 w 8991600"/>
              <a:gd name="connsiteY1" fmla="*/ 0 h 1066800"/>
              <a:gd name="connsiteX2" fmla="*/ 8991600 w 8991600"/>
              <a:gd name="connsiteY2" fmla="*/ 1066800 h 1066800"/>
              <a:gd name="connsiteX3" fmla="*/ 0 w 8991600"/>
              <a:gd name="connsiteY3" fmla="*/ 1066800 h 1066800"/>
              <a:gd name="connsiteX4" fmla="*/ 0 w 8991600"/>
              <a:gd name="connsiteY4" fmla="*/ 0 h 1066800"/>
              <a:gd name="connsiteX0" fmla="*/ 0 w 8991600"/>
              <a:gd name="connsiteY0" fmla="*/ 0 h 1066800"/>
              <a:gd name="connsiteX1" fmla="*/ 8991600 w 8991600"/>
              <a:gd name="connsiteY1" fmla="*/ 0 h 1066800"/>
              <a:gd name="connsiteX2" fmla="*/ 4357048 w 8991600"/>
              <a:gd name="connsiteY2" fmla="*/ 506104 h 1066800"/>
              <a:gd name="connsiteX3" fmla="*/ 0 w 8991600"/>
              <a:gd name="connsiteY3" fmla="*/ 1066800 h 1066800"/>
              <a:gd name="connsiteX4" fmla="*/ 0 w 8991600"/>
              <a:gd name="connsiteY4" fmla="*/ 0 h 1066800"/>
              <a:gd name="connsiteX0" fmla="*/ 0 w 8991600"/>
              <a:gd name="connsiteY0" fmla="*/ 0 h 1066800"/>
              <a:gd name="connsiteX1" fmla="*/ 8991600 w 8991600"/>
              <a:gd name="connsiteY1" fmla="*/ 0 h 1066800"/>
              <a:gd name="connsiteX2" fmla="*/ 4558034 w 8991600"/>
              <a:gd name="connsiteY2" fmla="*/ 810904 h 1066800"/>
              <a:gd name="connsiteX3" fmla="*/ 0 w 8991600"/>
              <a:gd name="connsiteY3" fmla="*/ 1066800 h 1066800"/>
              <a:gd name="connsiteX4" fmla="*/ 0 w 8991600"/>
              <a:gd name="connsiteY4" fmla="*/ 0 h 1066800"/>
              <a:gd name="connsiteX0" fmla="*/ 0 w 8991600"/>
              <a:gd name="connsiteY0" fmla="*/ 0 h 1066800"/>
              <a:gd name="connsiteX1" fmla="*/ 8991600 w 8991600"/>
              <a:gd name="connsiteY1" fmla="*/ 0 h 1066800"/>
              <a:gd name="connsiteX2" fmla="*/ 4558034 w 8991600"/>
              <a:gd name="connsiteY2" fmla="*/ 1039504 h 1066800"/>
              <a:gd name="connsiteX3" fmla="*/ 0 w 8991600"/>
              <a:gd name="connsiteY3" fmla="*/ 1066800 h 1066800"/>
              <a:gd name="connsiteX4" fmla="*/ 0 w 8991600"/>
              <a:gd name="connsiteY4" fmla="*/ 0 h 1066800"/>
              <a:gd name="connsiteX0" fmla="*/ 0 w 6985939"/>
              <a:gd name="connsiteY0" fmla="*/ 27296 h 1094096"/>
              <a:gd name="connsiteX1" fmla="*/ 6985939 w 6985939"/>
              <a:gd name="connsiteY1" fmla="*/ 0 h 1094096"/>
              <a:gd name="connsiteX2" fmla="*/ 4558034 w 6985939"/>
              <a:gd name="connsiteY2" fmla="*/ 1066800 h 1094096"/>
              <a:gd name="connsiteX3" fmla="*/ 0 w 6985939"/>
              <a:gd name="connsiteY3" fmla="*/ 1094096 h 1094096"/>
              <a:gd name="connsiteX4" fmla="*/ 0 w 6985939"/>
              <a:gd name="connsiteY4" fmla="*/ 27296 h 1094096"/>
              <a:gd name="connsiteX0" fmla="*/ 0 w 6880378"/>
              <a:gd name="connsiteY0" fmla="*/ 27296 h 1094096"/>
              <a:gd name="connsiteX1" fmla="*/ 6880378 w 6880378"/>
              <a:gd name="connsiteY1" fmla="*/ 0 h 1094096"/>
              <a:gd name="connsiteX2" fmla="*/ 4558034 w 6880378"/>
              <a:gd name="connsiteY2" fmla="*/ 1066800 h 1094096"/>
              <a:gd name="connsiteX3" fmla="*/ 0 w 6880378"/>
              <a:gd name="connsiteY3" fmla="*/ 1094096 h 1094096"/>
              <a:gd name="connsiteX4" fmla="*/ 0 w 6880378"/>
              <a:gd name="connsiteY4" fmla="*/ 27296 h 1094096"/>
              <a:gd name="connsiteX0" fmla="*/ 0 w 6669256"/>
              <a:gd name="connsiteY0" fmla="*/ 27296 h 1094096"/>
              <a:gd name="connsiteX1" fmla="*/ 6669256 w 6669256"/>
              <a:gd name="connsiteY1" fmla="*/ 0 h 1094096"/>
              <a:gd name="connsiteX2" fmla="*/ 4558034 w 6669256"/>
              <a:gd name="connsiteY2" fmla="*/ 1066800 h 1094096"/>
              <a:gd name="connsiteX3" fmla="*/ 0 w 6669256"/>
              <a:gd name="connsiteY3" fmla="*/ 1094096 h 1094096"/>
              <a:gd name="connsiteX4" fmla="*/ 0 w 6669256"/>
              <a:gd name="connsiteY4" fmla="*/ 27296 h 1094096"/>
              <a:gd name="connsiteX0" fmla="*/ 0 w 6458134"/>
              <a:gd name="connsiteY0" fmla="*/ 0 h 1066800"/>
              <a:gd name="connsiteX1" fmla="*/ 6458134 w 6458134"/>
              <a:gd name="connsiteY1" fmla="*/ 48904 h 1066800"/>
              <a:gd name="connsiteX2" fmla="*/ 4558034 w 6458134"/>
              <a:gd name="connsiteY2" fmla="*/ 1039504 h 1066800"/>
              <a:gd name="connsiteX3" fmla="*/ 0 w 6458134"/>
              <a:gd name="connsiteY3" fmla="*/ 1066800 h 1066800"/>
              <a:gd name="connsiteX4" fmla="*/ 0 w 6458134"/>
              <a:gd name="connsiteY4" fmla="*/ 0 h 1066800"/>
              <a:gd name="connsiteX0" fmla="*/ 0 w 12580678"/>
              <a:gd name="connsiteY0" fmla="*/ 27296 h 1094096"/>
              <a:gd name="connsiteX1" fmla="*/ 12580678 w 12580678"/>
              <a:gd name="connsiteY1" fmla="*/ 0 h 1094096"/>
              <a:gd name="connsiteX2" fmla="*/ 4558034 w 12580678"/>
              <a:gd name="connsiteY2" fmla="*/ 1066800 h 1094096"/>
              <a:gd name="connsiteX3" fmla="*/ 0 w 12580678"/>
              <a:gd name="connsiteY3" fmla="*/ 1094096 h 1094096"/>
              <a:gd name="connsiteX4" fmla="*/ 0 w 12580678"/>
              <a:gd name="connsiteY4" fmla="*/ 27296 h 1094096"/>
              <a:gd name="connsiteX0" fmla="*/ 0 w 12580678"/>
              <a:gd name="connsiteY0" fmla="*/ 27296 h 1094096"/>
              <a:gd name="connsiteX1" fmla="*/ 12580678 w 12580678"/>
              <a:gd name="connsiteY1" fmla="*/ 0 h 1094096"/>
              <a:gd name="connsiteX2" fmla="*/ 4558034 w 12580678"/>
              <a:gd name="connsiteY2" fmla="*/ 1066800 h 1094096"/>
              <a:gd name="connsiteX3" fmla="*/ 0 w 12580678"/>
              <a:gd name="connsiteY3" fmla="*/ 1094096 h 1094096"/>
              <a:gd name="connsiteX4" fmla="*/ 0 w 12580678"/>
              <a:gd name="connsiteY4" fmla="*/ 27296 h 1094096"/>
              <a:gd name="connsiteX0" fmla="*/ 0 w 12580678"/>
              <a:gd name="connsiteY0" fmla="*/ 27296 h 1094096"/>
              <a:gd name="connsiteX1" fmla="*/ 12580678 w 12580678"/>
              <a:gd name="connsiteY1" fmla="*/ 0 h 1094096"/>
              <a:gd name="connsiteX2" fmla="*/ 4558034 w 12580678"/>
              <a:gd name="connsiteY2" fmla="*/ 1066800 h 1094096"/>
              <a:gd name="connsiteX3" fmla="*/ 0 w 12580678"/>
              <a:gd name="connsiteY3" fmla="*/ 1094096 h 1094096"/>
              <a:gd name="connsiteX4" fmla="*/ 0 w 12580678"/>
              <a:gd name="connsiteY4" fmla="*/ 27296 h 1094096"/>
              <a:gd name="connsiteX0" fmla="*/ 0 w 12580678"/>
              <a:gd name="connsiteY0" fmla="*/ 27296 h 1094096"/>
              <a:gd name="connsiteX1" fmla="*/ 12580678 w 12580678"/>
              <a:gd name="connsiteY1" fmla="*/ 0 h 1094096"/>
              <a:gd name="connsiteX2" fmla="*/ 4567446 w 12580678"/>
              <a:gd name="connsiteY2" fmla="*/ 1066800 h 1094096"/>
              <a:gd name="connsiteX3" fmla="*/ 0 w 12580678"/>
              <a:gd name="connsiteY3" fmla="*/ 1094096 h 1094096"/>
              <a:gd name="connsiteX4" fmla="*/ 0 w 12580678"/>
              <a:gd name="connsiteY4" fmla="*/ 27296 h 1094096"/>
              <a:gd name="connsiteX0" fmla="*/ 0 w 12580678"/>
              <a:gd name="connsiteY0" fmla="*/ 27296 h 1094096"/>
              <a:gd name="connsiteX1" fmla="*/ 12580678 w 12580678"/>
              <a:gd name="connsiteY1" fmla="*/ 0 h 1094096"/>
              <a:gd name="connsiteX2" fmla="*/ 4567446 w 12580678"/>
              <a:gd name="connsiteY2" fmla="*/ 1066800 h 1094096"/>
              <a:gd name="connsiteX3" fmla="*/ 0 w 12580678"/>
              <a:gd name="connsiteY3" fmla="*/ 1094096 h 1094096"/>
              <a:gd name="connsiteX4" fmla="*/ 0 w 12580678"/>
              <a:gd name="connsiteY4" fmla="*/ 27296 h 1094096"/>
              <a:gd name="connsiteX0" fmla="*/ 0 w 12580678"/>
              <a:gd name="connsiteY0" fmla="*/ 27296 h 1094096"/>
              <a:gd name="connsiteX1" fmla="*/ 12580678 w 12580678"/>
              <a:gd name="connsiteY1" fmla="*/ 0 h 1094096"/>
              <a:gd name="connsiteX2" fmla="*/ 4567446 w 12580678"/>
              <a:gd name="connsiteY2" fmla="*/ 1066800 h 1094096"/>
              <a:gd name="connsiteX3" fmla="*/ 0 w 12580678"/>
              <a:gd name="connsiteY3" fmla="*/ 1094096 h 1094096"/>
              <a:gd name="connsiteX4" fmla="*/ 0 w 12580678"/>
              <a:gd name="connsiteY4" fmla="*/ 27296 h 1094096"/>
              <a:gd name="connsiteX0" fmla="*/ 0 w 12580678"/>
              <a:gd name="connsiteY0" fmla="*/ 27296 h 1094096"/>
              <a:gd name="connsiteX1" fmla="*/ 12580678 w 12580678"/>
              <a:gd name="connsiteY1" fmla="*/ 0 h 1094096"/>
              <a:gd name="connsiteX2" fmla="*/ 4567446 w 12580678"/>
              <a:gd name="connsiteY2" fmla="*/ 1094096 h 1094096"/>
              <a:gd name="connsiteX3" fmla="*/ 0 w 12580678"/>
              <a:gd name="connsiteY3" fmla="*/ 1094096 h 1094096"/>
              <a:gd name="connsiteX4" fmla="*/ 0 w 12580678"/>
              <a:gd name="connsiteY4" fmla="*/ 27296 h 109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0678" h="1094096">
                <a:moveTo>
                  <a:pt x="0" y="27296"/>
                </a:moveTo>
                <a:lnTo>
                  <a:pt x="12580678" y="0"/>
                </a:lnTo>
                <a:cubicBezTo>
                  <a:pt x="3913114" y="56486"/>
                  <a:pt x="7181860" y="434833"/>
                  <a:pt x="4567446" y="1094096"/>
                </a:cubicBezTo>
                <a:lnTo>
                  <a:pt x="0" y="1094096"/>
                </a:lnTo>
                <a:lnTo>
                  <a:pt x="0" y="27296"/>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250px-Pathfinder.gif"/>
          <p:cNvPicPr>
            <a:picLocks noChangeAspect="1"/>
          </p:cNvPicPr>
          <p:nvPr/>
        </p:nvPicPr>
        <p:blipFill>
          <a:blip r:embed="rId2" cstate="print"/>
          <a:stretch>
            <a:fillRect/>
          </a:stretch>
        </p:blipFill>
        <p:spPr>
          <a:xfrm>
            <a:off x="3383512" y="5297314"/>
            <a:ext cx="381000" cy="297989"/>
          </a:xfrm>
          <a:prstGeom prst="rect">
            <a:avLst/>
          </a:prstGeom>
        </p:spPr>
      </p:pic>
      <p:pic>
        <p:nvPicPr>
          <p:cNvPr id="29" name="Picture 28" descr="Ranger_Tab.png"/>
          <p:cNvPicPr>
            <a:picLocks noChangeAspect="1"/>
          </p:cNvPicPr>
          <p:nvPr/>
        </p:nvPicPr>
        <p:blipFill>
          <a:blip r:embed="rId3" cstate="print"/>
          <a:stretch>
            <a:fillRect/>
          </a:stretch>
        </p:blipFill>
        <p:spPr>
          <a:xfrm>
            <a:off x="2011912" y="5215055"/>
            <a:ext cx="685800" cy="263523"/>
          </a:xfrm>
          <a:prstGeom prst="rect">
            <a:avLst/>
          </a:prstGeom>
        </p:spPr>
      </p:pic>
      <p:pic>
        <p:nvPicPr>
          <p:cNvPr id="30" name="Picture 29" descr="sapper tab.jpg"/>
          <p:cNvPicPr>
            <a:picLocks noChangeAspect="1"/>
          </p:cNvPicPr>
          <p:nvPr/>
        </p:nvPicPr>
        <p:blipFill>
          <a:blip r:embed="rId4" cstate="print"/>
          <a:stretch>
            <a:fillRect/>
          </a:stretch>
        </p:blipFill>
        <p:spPr>
          <a:xfrm>
            <a:off x="2011912" y="5516053"/>
            <a:ext cx="685800" cy="276317"/>
          </a:xfrm>
          <a:prstGeom prst="rect">
            <a:avLst/>
          </a:prstGeom>
        </p:spPr>
      </p:pic>
      <p:pic>
        <p:nvPicPr>
          <p:cNvPr id="31" name="Picture 30" descr="Air_Assult.jpg"/>
          <p:cNvPicPr>
            <a:picLocks noChangeAspect="1"/>
          </p:cNvPicPr>
          <p:nvPr/>
        </p:nvPicPr>
        <p:blipFill>
          <a:blip r:embed="rId5" cstate="print"/>
          <a:stretch>
            <a:fillRect/>
          </a:stretch>
        </p:blipFill>
        <p:spPr>
          <a:xfrm>
            <a:off x="2812012" y="5154418"/>
            <a:ext cx="495300" cy="489122"/>
          </a:xfrm>
          <a:prstGeom prst="rect">
            <a:avLst/>
          </a:prstGeom>
        </p:spPr>
      </p:pic>
      <p:pic>
        <p:nvPicPr>
          <p:cNvPr id="32" name="Picture 31" descr="US_Army_Airborne_basic_parachutist_badge.gif"/>
          <p:cNvPicPr>
            <a:picLocks noChangeAspect="1"/>
          </p:cNvPicPr>
          <p:nvPr/>
        </p:nvPicPr>
        <p:blipFill>
          <a:blip r:embed="rId6" cstate="print"/>
          <a:stretch>
            <a:fillRect/>
          </a:stretch>
        </p:blipFill>
        <p:spPr>
          <a:xfrm>
            <a:off x="2809168" y="5536016"/>
            <a:ext cx="495300" cy="267386"/>
          </a:xfrm>
          <a:prstGeom prst="rect">
            <a:avLst/>
          </a:prstGeom>
        </p:spPr>
      </p:pic>
      <p:sp>
        <p:nvSpPr>
          <p:cNvPr id="10" name="Content Placeholder 2"/>
          <p:cNvSpPr txBox="1">
            <a:spLocks/>
          </p:cNvSpPr>
          <p:nvPr/>
        </p:nvSpPr>
        <p:spPr>
          <a:xfrm>
            <a:off x="1371600" y="1833540"/>
            <a:ext cx="2362200" cy="14478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1" i="0" u="sng" strike="noStrike" kern="1200" cap="none" spc="0" normalizeH="0" baseline="0" noProof="0" dirty="0" smtClean="0">
                <a:ln>
                  <a:noFill/>
                </a:ln>
                <a:solidFill>
                  <a:schemeClr val="tx1"/>
                </a:solidFill>
                <a:effectLst/>
                <a:uLnTx/>
                <a:uFillTx/>
                <a:latin typeface="+mn-lt"/>
                <a:ea typeface="+mn-ea"/>
                <a:cs typeface="+mn-cs"/>
              </a:rPr>
              <a:t>Junior Officers</a:t>
            </a:r>
          </a:p>
          <a:p>
            <a:pPr marL="114300" marR="0" lvl="0" indent="-1143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400" i="0" u="none" strike="noStrike" kern="1200" cap="none" spc="0" normalizeH="0" baseline="0" noProof="0" dirty="0" smtClean="0">
                <a:ln>
                  <a:noFill/>
                </a:ln>
                <a:solidFill>
                  <a:schemeClr val="tx2"/>
                </a:solidFill>
                <a:effectLst/>
                <a:uLnTx/>
                <a:uFillTx/>
                <a:latin typeface="+mn-lt"/>
                <a:ea typeface="+mn-ea"/>
                <a:cs typeface="+mn-cs"/>
              </a:rPr>
              <a:t>Masters of craft</a:t>
            </a:r>
          </a:p>
          <a:p>
            <a:pPr marL="114300" indent="-114300">
              <a:spcBef>
                <a:spcPct val="20000"/>
              </a:spcBef>
              <a:buFont typeface="Arial" pitchFamily="34" charset="0"/>
              <a:buChar char="•"/>
              <a:defRPr/>
            </a:pPr>
            <a:r>
              <a:rPr lang="en-US" sz="1400" dirty="0" smtClean="0">
                <a:solidFill>
                  <a:schemeClr val="tx2"/>
                </a:solidFill>
              </a:rPr>
              <a:t>Value profession</a:t>
            </a:r>
          </a:p>
          <a:p>
            <a:pPr marL="114300" marR="0" lvl="0" indent="-1143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400" dirty="0" smtClean="0"/>
              <a:t>Love your Soldiers</a:t>
            </a:r>
          </a:p>
          <a:p>
            <a:pPr marL="114300" marR="0" lvl="0" indent="-1143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400" i="0" u="none" strike="noStrike" kern="1200" cap="none" spc="0" normalizeH="0" baseline="0" noProof="0" dirty="0" smtClean="0">
                <a:ln>
                  <a:noFill/>
                </a:ln>
                <a:solidFill>
                  <a:schemeClr val="tx1"/>
                </a:solidFill>
                <a:effectLst/>
                <a:uLnTx/>
                <a:uFillTx/>
                <a:latin typeface="+mn-lt"/>
                <a:ea typeface="+mn-ea"/>
                <a:cs typeface="+mn-cs"/>
              </a:rPr>
              <a:t>Work with NCO’s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Rectangle 10"/>
          <p:cNvSpPr/>
          <p:nvPr/>
        </p:nvSpPr>
        <p:spPr>
          <a:xfrm>
            <a:off x="3587088" y="1820840"/>
            <a:ext cx="2286000" cy="824841"/>
          </a:xfrm>
          <a:prstGeom prst="rect">
            <a:avLst/>
          </a:prstGeom>
        </p:spPr>
        <p:txBody>
          <a:bodyPr wrap="square">
            <a:spAutoFit/>
          </a:bodyPr>
          <a:lstStyle/>
          <a:p>
            <a:pPr marL="342900" lvl="0" indent="-342900">
              <a:spcBef>
                <a:spcPct val="20000"/>
              </a:spcBef>
              <a:defRPr/>
            </a:pPr>
            <a:r>
              <a:rPr lang="en-US" sz="1400" b="1" u="sng" dirty="0" smtClean="0"/>
              <a:t>Company Grade</a:t>
            </a:r>
          </a:p>
          <a:p>
            <a:pPr marL="114300" lvl="0" indent="-114300">
              <a:spcBef>
                <a:spcPct val="20000"/>
              </a:spcBef>
              <a:buFont typeface="Arial" pitchFamily="34" charset="0"/>
              <a:buChar char="•"/>
              <a:defRPr/>
            </a:pPr>
            <a:r>
              <a:rPr lang="en-US" sz="1400" dirty="0" smtClean="0">
                <a:solidFill>
                  <a:schemeClr val="tx2"/>
                </a:solidFill>
              </a:rPr>
              <a:t>Masters of your branch</a:t>
            </a:r>
            <a:endParaRPr lang="en-US" sz="1400" b="1" dirty="0" smtClean="0">
              <a:solidFill>
                <a:schemeClr val="tx2"/>
              </a:solidFill>
            </a:endParaRPr>
          </a:p>
          <a:p>
            <a:pPr marL="114300" lvl="0" indent="-114300">
              <a:spcBef>
                <a:spcPct val="20000"/>
              </a:spcBef>
              <a:buFont typeface="Arial" pitchFamily="34" charset="0"/>
              <a:buChar char="•"/>
              <a:defRPr/>
            </a:pPr>
            <a:r>
              <a:rPr lang="en-US" sz="1400" dirty="0" smtClean="0">
                <a:solidFill>
                  <a:schemeClr val="tx2"/>
                </a:solidFill>
              </a:rPr>
              <a:t>Employ combined arms</a:t>
            </a:r>
          </a:p>
        </p:txBody>
      </p:sp>
      <p:sp>
        <p:nvSpPr>
          <p:cNvPr id="12" name="Rectangle 11"/>
          <p:cNvSpPr/>
          <p:nvPr/>
        </p:nvSpPr>
        <p:spPr>
          <a:xfrm>
            <a:off x="5873088" y="1820840"/>
            <a:ext cx="2895600" cy="1040285"/>
          </a:xfrm>
          <a:prstGeom prst="rect">
            <a:avLst/>
          </a:prstGeom>
        </p:spPr>
        <p:txBody>
          <a:bodyPr wrap="square">
            <a:spAutoFit/>
          </a:bodyPr>
          <a:lstStyle/>
          <a:p>
            <a:pPr marL="342900" lvl="0" indent="-342900">
              <a:spcBef>
                <a:spcPct val="20000"/>
              </a:spcBef>
              <a:defRPr/>
            </a:pPr>
            <a:r>
              <a:rPr lang="en-US" sz="1400" b="1" u="sng" dirty="0" smtClean="0"/>
              <a:t>Field Grade</a:t>
            </a:r>
          </a:p>
          <a:p>
            <a:pPr marL="177800" lvl="0" indent="-177800">
              <a:spcBef>
                <a:spcPct val="20000"/>
              </a:spcBef>
              <a:buFont typeface="Arial" pitchFamily="34" charset="0"/>
              <a:buChar char="•"/>
              <a:defRPr/>
            </a:pPr>
            <a:r>
              <a:rPr lang="en-US" sz="1400" dirty="0" smtClean="0"/>
              <a:t>Masters of combined arms</a:t>
            </a:r>
          </a:p>
          <a:p>
            <a:pPr marL="177800" lvl="0" indent="-177800">
              <a:spcBef>
                <a:spcPct val="20000"/>
              </a:spcBef>
              <a:buFont typeface="Arial" pitchFamily="34" charset="0"/>
              <a:buChar char="•"/>
              <a:defRPr/>
            </a:pPr>
            <a:r>
              <a:rPr lang="en-US" sz="1400" dirty="0" smtClean="0"/>
              <a:t>Familiar with Joint, Interagency, Intergovernmental, Multi-national</a:t>
            </a:r>
          </a:p>
        </p:txBody>
      </p:sp>
      <p:sp>
        <p:nvSpPr>
          <p:cNvPr id="34" name="TextBox 33"/>
          <p:cNvSpPr txBox="1"/>
          <p:nvPr/>
        </p:nvSpPr>
        <p:spPr>
          <a:xfrm>
            <a:off x="81888" y="1820840"/>
            <a:ext cx="1213512" cy="307777"/>
          </a:xfrm>
          <a:prstGeom prst="rect">
            <a:avLst/>
          </a:prstGeom>
          <a:noFill/>
        </p:spPr>
        <p:txBody>
          <a:bodyPr wrap="square" rtlCol="0">
            <a:spAutoFit/>
          </a:bodyPr>
          <a:lstStyle/>
          <a:p>
            <a:r>
              <a:rPr lang="en-US" sz="1400" b="1" dirty="0" smtClean="0"/>
              <a:t>Expectations</a:t>
            </a:r>
          </a:p>
        </p:txBody>
      </p:sp>
      <p:sp>
        <p:nvSpPr>
          <p:cNvPr id="7" name="TextBox 6"/>
          <p:cNvSpPr txBox="1"/>
          <p:nvPr/>
        </p:nvSpPr>
        <p:spPr>
          <a:xfrm>
            <a:off x="62552" y="3968088"/>
            <a:ext cx="1524000" cy="307777"/>
          </a:xfrm>
          <a:prstGeom prst="rect">
            <a:avLst/>
          </a:prstGeom>
          <a:noFill/>
        </p:spPr>
        <p:txBody>
          <a:bodyPr wrap="square" rtlCol="0">
            <a:spAutoFit/>
          </a:bodyPr>
          <a:lstStyle/>
          <a:p>
            <a:r>
              <a:rPr lang="en-US" sz="1400" b="1" dirty="0" smtClean="0"/>
              <a:t>Army Education</a:t>
            </a:r>
          </a:p>
        </p:txBody>
      </p:sp>
      <p:sp>
        <p:nvSpPr>
          <p:cNvPr id="22" name="TextBox 21"/>
          <p:cNvSpPr txBox="1"/>
          <p:nvPr/>
        </p:nvSpPr>
        <p:spPr>
          <a:xfrm>
            <a:off x="1752600" y="3968088"/>
            <a:ext cx="609600" cy="304800"/>
          </a:xfrm>
          <a:prstGeom prst="rect">
            <a:avLst/>
          </a:prstGeom>
          <a:noFill/>
        </p:spPr>
        <p:txBody>
          <a:bodyPr wrap="square" rtlCol="0">
            <a:spAutoFit/>
          </a:bodyPr>
          <a:lstStyle/>
          <a:p>
            <a:r>
              <a:rPr lang="en-US" sz="1400" b="1" dirty="0" smtClean="0"/>
              <a:t>BOLC</a:t>
            </a:r>
          </a:p>
        </p:txBody>
      </p:sp>
      <p:sp>
        <p:nvSpPr>
          <p:cNvPr id="23" name="TextBox 22"/>
          <p:cNvSpPr txBox="1"/>
          <p:nvPr/>
        </p:nvSpPr>
        <p:spPr>
          <a:xfrm>
            <a:off x="3020704" y="4713463"/>
            <a:ext cx="2438400" cy="307777"/>
          </a:xfrm>
          <a:prstGeom prst="rect">
            <a:avLst/>
          </a:prstGeom>
          <a:noFill/>
        </p:spPr>
        <p:txBody>
          <a:bodyPr wrap="square" rtlCol="0">
            <a:spAutoFit/>
          </a:bodyPr>
          <a:lstStyle/>
          <a:p>
            <a:pPr algn="ctr"/>
            <a:r>
              <a:rPr lang="en-US" sz="1400" b="1" dirty="0" smtClean="0"/>
              <a:t>Captains Career Course (CCC)</a:t>
            </a:r>
          </a:p>
        </p:txBody>
      </p:sp>
      <p:sp>
        <p:nvSpPr>
          <p:cNvPr id="24" name="TextBox 23"/>
          <p:cNvSpPr txBox="1"/>
          <p:nvPr/>
        </p:nvSpPr>
        <p:spPr>
          <a:xfrm>
            <a:off x="4740320" y="3946480"/>
            <a:ext cx="2819400" cy="307777"/>
          </a:xfrm>
          <a:prstGeom prst="rect">
            <a:avLst/>
          </a:prstGeom>
          <a:noFill/>
        </p:spPr>
        <p:txBody>
          <a:bodyPr wrap="square" rtlCol="0">
            <a:spAutoFit/>
          </a:bodyPr>
          <a:lstStyle/>
          <a:p>
            <a:pPr algn="ctr"/>
            <a:r>
              <a:rPr lang="en-US" sz="1400" b="1" dirty="0" smtClean="0"/>
              <a:t>Intermediate Level Education (ILE)</a:t>
            </a:r>
          </a:p>
        </p:txBody>
      </p:sp>
      <p:sp>
        <p:nvSpPr>
          <p:cNvPr id="25" name="TextBox 24"/>
          <p:cNvSpPr txBox="1"/>
          <p:nvPr/>
        </p:nvSpPr>
        <p:spPr>
          <a:xfrm>
            <a:off x="6629400" y="4727111"/>
            <a:ext cx="2667000" cy="307777"/>
          </a:xfrm>
          <a:prstGeom prst="rect">
            <a:avLst/>
          </a:prstGeom>
          <a:noFill/>
        </p:spPr>
        <p:txBody>
          <a:bodyPr wrap="square" rtlCol="0">
            <a:spAutoFit/>
          </a:bodyPr>
          <a:lstStyle/>
          <a:p>
            <a:pPr algn="ctr"/>
            <a:r>
              <a:rPr lang="en-US" sz="1400" b="1" dirty="0" smtClean="0"/>
              <a:t>Senior Service College (SSC)</a:t>
            </a:r>
          </a:p>
        </p:txBody>
      </p:sp>
      <p:sp>
        <p:nvSpPr>
          <p:cNvPr id="26" name="Rectangle 25"/>
          <p:cNvSpPr/>
          <p:nvPr/>
        </p:nvSpPr>
        <p:spPr>
          <a:xfrm>
            <a:off x="68240" y="3976048"/>
            <a:ext cx="8991600"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descr="MCCC Welcome.jpg"/>
          <p:cNvPicPr>
            <a:picLocks noChangeAspect="1"/>
          </p:cNvPicPr>
          <p:nvPr/>
        </p:nvPicPr>
        <p:blipFill>
          <a:blip r:embed="rId7" cstate="print"/>
          <a:stretch>
            <a:fillRect/>
          </a:stretch>
        </p:blipFill>
        <p:spPr>
          <a:xfrm>
            <a:off x="3733800" y="4085232"/>
            <a:ext cx="990172" cy="659702"/>
          </a:xfrm>
          <a:prstGeom prst="rect">
            <a:avLst/>
          </a:prstGeom>
        </p:spPr>
      </p:pic>
      <p:pic>
        <p:nvPicPr>
          <p:cNvPr id="36" name="Picture 35" descr="USA_-_Army_Infantry_Insignia.png"/>
          <p:cNvPicPr>
            <a:picLocks noChangeAspect="1"/>
          </p:cNvPicPr>
          <p:nvPr/>
        </p:nvPicPr>
        <p:blipFill>
          <a:blip r:embed="rId8" cstate="print"/>
          <a:stretch>
            <a:fillRect/>
          </a:stretch>
        </p:blipFill>
        <p:spPr>
          <a:xfrm>
            <a:off x="1719729" y="4259240"/>
            <a:ext cx="552623" cy="260108"/>
          </a:xfrm>
          <a:prstGeom prst="rect">
            <a:avLst/>
          </a:prstGeom>
        </p:spPr>
      </p:pic>
      <p:pic>
        <p:nvPicPr>
          <p:cNvPr id="37" name="Picture 36" descr="CGSS.jpg"/>
          <p:cNvPicPr>
            <a:picLocks noChangeAspect="1"/>
          </p:cNvPicPr>
          <p:nvPr/>
        </p:nvPicPr>
        <p:blipFill>
          <a:blip r:embed="rId9" cstate="print"/>
          <a:stretch>
            <a:fillRect/>
          </a:stretch>
        </p:blipFill>
        <p:spPr>
          <a:xfrm>
            <a:off x="5791200" y="4196688"/>
            <a:ext cx="762000" cy="762000"/>
          </a:xfrm>
          <a:prstGeom prst="rect">
            <a:avLst/>
          </a:prstGeom>
        </p:spPr>
      </p:pic>
      <p:pic>
        <p:nvPicPr>
          <p:cNvPr id="39" name="Picture 38" descr="AWC.jpg"/>
          <p:cNvPicPr>
            <a:picLocks noChangeAspect="1"/>
          </p:cNvPicPr>
          <p:nvPr/>
        </p:nvPicPr>
        <p:blipFill>
          <a:blip r:embed="rId10" cstate="print"/>
          <a:srcRect t="12500" r="51026" b="12500"/>
          <a:stretch>
            <a:fillRect/>
          </a:stretch>
        </p:blipFill>
        <p:spPr>
          <a:xfrm>
            <a:off x="7860196" y="4120488"/>
            <a:ext cx="655154" cy="631143"/>
          </a:xfrm>
          <a:prstGeom prst="rect">
            <a:avLst/>
          </a:prstGeom>
        </p:spPr>
      </p:pic>
      <p:pic>
        <p:nvPicPr>
          <p:cNvPr id="40" name="Picture 39" descr="Armor-Branch-Insignia.png"/>
          <p:cNvPicPr>
            <a:picLocks noChangeAspect="1"/>
          </p:cNvPicPr>
          <p:nvPr/>
        </p:nvPicPr>
        <p:blipFill>
          <a:blip r:embed="rId11" cstate="print"/>
          <a:stretch>
            <a:fillRect/>
          </a:stretch>
        </p:blipFill>
        <p:spPr>
          <a:xfrm>
            <a:off x="1981200" y="4604984"/>
            <a:ext cx="609600" cy="291260"/>
          </a:xfrm>
          <a:prstGeom prst="rect">
            <a:avLst/>
          </a:prstGeom>
        </p:spPr>
      </p:pic>
      <p:sp>
        <p:nvSpPr>
          <p:cNvPr id="41" name="Rectangle 40"/>
          <p:cNvSpPr/>
          <p:nvPr/>
        </p:nvSpPr>
        <p:spPr>
          <a:xfrm>
            <a:off x="62552" y="685800"/>
            <a:ext cx="8991600" cy="10395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descr="1lt.jpg"/>
          <p:cNvPicPr>
            <a:picLocks noChangeAspect="1"/>
          </p:cNvPicPr>
          <p:nvPr/>
        </p:nvPicPr>
        <p:blipFill>
          <a:blip r:embed="rId12" cstate="print"/>
          <a:stretch>
            <a:fillRect/>
          </a:stretch>
        </p:blipFill>
        <p:spPr>
          <a:xfrm>
            <a:off x="1621808" y="711067"/>
            <a:ext cx="685800" cy="636896"/>
          </a:xfrm>
          <a:prstGeom prst="rect">
            <a:avLst/>
          </a:prstGeom>
        </p:spPr>
      </p:pic>
      <p:pic>
        <p:nvPicPr>
          <p:cNvPr id="43" name="Picture 42" descr="2lt.jpg"/>
          <p:cNvPicPr>
            <a:picLocks noChangeAspect="1"/>
          </p:cNvPicPr>
          <p:nvPr/>
        </p:nvPicPr>
        <p:blipFill>
          <a:blip r:embed="rId13" cstate="print"/>
          <a:srcRect r="23404"/>
          <a:stretch>
            <a:fillRect/>
          </a:stretch>
        </p:blipFill>
        <p:spPr>
          <a:xfrm>
            <a:off x="1357004" y="862519"/>
            <a:ext cx="457200" cy="596900"/>
          </a:xfrm>
          <a:prstGeom prst="rect">
            <a:avLst/>
          </a:prstGeom>
        </p:spPr>
      </p:pic>
      <p:pic>
        <p:nvPicPr>
          <p:cNvPr id="44" name="Picture 43" descr="cpt.jpg"/>
          <p:cNvPicPr>
            <a:picLocks noChangeAspect="1"/>
          </p:cNvPicPr>
          <p:nvPr/>
        </p:nvPicPr>
        <p:blipFill>
          <a:blip r:embed="rId14" cstate="print"/>
          <a:stretch>
            <a:fillRect/>
          </a:stretch>
        </p:blipFill>
        <p:spPr>
          <a:xfrm>
            <a:off x="3657600" y="711067"/>
            <a:ext cx="609600" cy="825500"/>
          </a:xfrm>
          <a:prstGeom prst="rect">
            <a:avLst/>
          </a:prstGeom>
        </p:spPr>
      </p:pic>
      <p:pic>
        <p:nvPicPr>
          <p:cNvPr id="45" name="Picture 44" descr="major.jpg"/>
          <p:cNvPicPr>
            <a:picLocks noChangeAspect="1"/>
          </p:cNvPicPr>
          <p:nvPr/>
        </p:nvPicPr>
        <p:blipFill>
          <a:blip r:embed="rId15" cstate="print"/>
          <a:stretch>
            <a:fillRect/>
          </a:stretch>
        </p:blipFill>
        <p:spPr>
          <a:xfrm>
            <a:off x="5562600" y="711067"/>
            <a:ext cx="825500" cy="825500"/>
          </a:xfrm>
          <a:prstGeom prst="rect">
            <a:avLst/>
          </a:prstGeom>
        </p:spPr>
      </p:pic>
      <p:pic>
        <p:nvPicPr>
          <p:cNvPr id="46" name="Picture 45" descr="ltc.jpg"/>
          <p:cNvPicPr>
            <a:picLocks noChangeAspect="1"/>
          </p:cNvPicPr>
          <p:nvPr/>
        </p:nvPicPr>
        <p:blipFill>
          <a:blip r:embed="rId16" cstate="print"/>
          <a:stretch>
            <a:fillRect/>
          </a:stretch>
        </p:blipFill>
        <p:spPr>
          <a:xfrm>
            <a:off x="7086600" y="711067"/>
            <a:ext cx="825500" cy="825500"/>
          </a:xfrm>
          <a:prstGeom prst="rect">
            <a:avLst/>
          </a:prstGeom>
        </p:spPr>
      </p:pic>
      <p:pic>
        <p:nvPicPr>
          <p:cNvPr id="52" name="Picture 51" descr="InsigCastle.gif"/>
          <p:cNvPicPr>
            <a:picLocks noChangeAspect="1"/>
          </p:cNvPicPr>
          <p:nvPr/>
        </p:nvPicPr>
        <p:blipFill>
          <a:blip r:embed="rId17" cstate="print"/>
          <a:stretch>
            <a:fillRect/>
          </a:stretch>
        </p:blipFill>
        <p:spPr>
          <a:xfrm>
            <a:off x="1447800" y="4649692"/>
            <a:ext cx="457200" cy="268246"/>
          </a:xfrm>
          <a:prstGeom prst="rect">
            <a:avLst/>
          </a:prstGeom>
        </p:spPr>
      </p:pic>
      <p:sp>
        <p:nvSpPr>
          <p:cNvPr id="53" name="Rectangle 52"/>
          <p:cNvSpPr/>
          <p:nvPr/>
        </p:nvSpPr>
        <p:spPr>
          <a:xfrm>
            <a:off x="62552" y="3282288"/>
            <a:ext cx="8991600" cy="5823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1295400" y="3254992"/>
            <a:ext cx="1524000" cy="307777"/>
          </a:xfrm>
          <a:prstGeom prst="rect">
            <a:avLst/>
          </a:prstGeom>
          <a:noFill/>
        </p:spPr>
        <p:txBody>
          <a:bodyPr wrap="square" rtlCol="0">
            <a:spAutoFit/>
          </a:bodyPr>
          <a:lstStyle/>
          <a:p>
            <a:r>
              <a:rPr lang="en-US" sz="1400" b="1" dirty="0" smtClean="0"/>
              <a:t>Platoon Leader</a:t>
            </a:r>
          </a:p>
        </p:txBody>
      </p:sp>
      <p:sp>
        <p:nvSpPr>
          <p:cNvPr id="55" name="TextBox 54"/>
          <p:cNvSpPr txBox="1"/>
          <p:nvPr/>
        </p:nvSpPr>
        <p:spPr>
          <a:xfrm>
            <a:off x="2819400" y="3254992"/>
            <a:ext cx="1524000" cy="307777"/>
          </a:xfrm>
          <a:prstGeom prst="rect">
            <a:avLst/>
          </a:prstGeom>
          <a:noFill/>
        </p:spPr>
        <p:txBody>
          <a:bodyPr wrap="square" rtlCol="0">
            <a:spAutoFit/>
          </a:bodyPr>
          <a:lstStyle/>
          <a:p>
            <a:pPr algn="ctr"/>
            <a:r>
              <a:rPr lang="en-US" sz="1400" b="1" dirty="0" smtClean="0"/>
              <a:t>Staff</a:t>
            </a:r>
          </a:p>
        </p:txBody>
      </p:sp>
      <p:sp>
        <p:nvSpPr>
          <p:cNvPr id="56" name="TextBox 55"/>
          <p:cNvSpPr txBox="1"/>
          <p:nvPr/>
        </p:nvSpPr>
        <p:spPr>
          <a:xfrm>
            <a:off x="4073856" y="3254992"/>
            <a:ext cx="2057400" cy="307777"/>
          </a:xfrm>
          <a:prstGeom prst="rect">
            <a:avLst/>
          </a:prstGeom>
          <a:noFill/>
        </p:spPr>
        <p:txBody>
          <a:bodyPr wrap="square" rtlCol="0">
            <a:spAutoFit/>
          </a:bodyPr>
          <a:lstStyle/>
          <a:p>
            <a:pPr algn="ctr"/>
            <a:r>
              <a:rPr lang="en-US" sz="1400" b="1" dirty="0" smtClean="0"/>
              <a:t>Company Command</a:t>
            </a:r>
          </a:p>
        </p:txBody>
      </p:sp>
      <p:sp>
        <p:nvSpPr>
          <p:cNvPr id="57" name="TextBox 56"/>
          <p:cNvSpPr txBox="1"/>
          <p:nvPr/>
        </p:nvSpPr>
        <p:spPr>
          <a:xfrm>
            <a:off x="5867400" y="3254992"/>
            <a:ext cx="1524000" cy="307777"/>
          </a:xfrm>
          <a:prstGeom prst="rect">
            <a:avLst/>
          </a:prstGeom>
          <a:noFill/>
        </p:spPr>
        <p:txBody>
          <a:bodyPr wrap="square" rtlCol="0">
            <a:spAutoFit/>
          </a:bodyPr>
          <a:lstStyle/>
          <a:p>
            <a:pPr algn="ctr"/>
            <a:r>
              <a:rPr lang="en-US" sz="1400" b="1" dirty="0" smtClean="0"/>
              <a:t>S-3 / SXO</a:t>
            </a:r>
          </a:p>
        </p:txBody>
      </p:sp>
      <p:sp>
        <p:nvSpPr>
          <p:cNvPr id="58" name="TextBox 57"/>
          <p:cNvSpPr txBox="1"/>
          <p:nvPr/>
        </p:nvSpPr>
        <p:spPr>
          <a:xfrm>
            <a:off x="5638800" y="5397064"/>
            <a:ext cx="3048000" cy="369332"/>
          </a:xfrm>
          <a:prstGeom prst="rect">
            <a:avLst/>
          </a:prstGeom>
          <a:noFill/>
        </p:spPr>
        <p:txBody>
          <a:bodyPr wrap="square" rtlCol="0">
            <a:spAutoFit/>
          </a:bodyPr>
          <a:lstStyle/>
          <a:p>
            <a:pPr algn="ctr"/>
            <a:r>
              <a:rPr lang="en-US" b="1" i="1" dirty="0" smtClean="0"/>
              <a:t>“Broadening Assignments”</a:t>
            </a:r>
          </a:p>
        </p:txBody>
      </p:sp>
      <p:sp>
        <p:nvSpPr>
          <p:cNvPr id="59" name="TextBox 58"/>
          <p:cNvSpPr txBox="1"/>
          <p:nvPr/>
        </p:nvSpPr>
        <p:spPr>
          <a:xfrm>
            <a:off x="7086600" y="3254992"/>
            <a:ext cx="2057400" cy="307777"/>
          </a:xfrm>
          <a:prstGeom prst="rect">
            <a:avLst/>
          </a:prstGeom>
          <a:noFill/>
        </p:spPr>
        <p:txBody>
          <a:bodyPr wrap="square" rtlCol="0">
            <a:spAutoFit/>
          </a:bodyPr>
          <a:lstStyle/>
          <a:p>
            <a:pPr algn="ctr"/>
            <a:r>
              <a:rPr lang="en-US" sz="1400" b="1" dirty="0" smtClean="0"/>
              <a:t>Battalion Command</a:t>
            </a:r>
          </a:p>
        </p:txBody>
      </p:sp>
      <p:sp>
        <p:nvSpPr>
          <p:cNvPr id="60" name="TextBox 59"/>
          <p:cNvSpPr txBox="1"/>
          <p:nvPr/>
        </p:nvSpPr>
        <p:spPr>
          <a:xfrm>
            <a:off x="40944" y="3233385"/>
            <a:ext cx="1254456" cy="307777"/>
          </a:xfrm>
          <a:prstGeom prst="rect">
            <a:avLst/>
          </a:prstGeom>
          <a:noFill/>
        </p:spPr>
        <p:txBody>
          <a:bodyPr wrap="square" rtlCol="0">
            <a:spAutoFit/>
          </a:bodyPr>
          <a:lstStyle/>
          <a:p>
            <a:r>
              <a:rPr lang="en-US" sz="1400" b="1" dirty="0" smtClean="0"/>
              <a:t>Assignments</a:t>
            </a:r>
          </a:p>
        </p:txBody>
      </p:sp>
      <p:sp>
        <p:nvSpPr>
          <p:cNvPr id="61" name="TextBox 60"/>
          <p:cNvSpPr txBox="1"/>
          <p:nvPr/>
        </p:nvSpPr>
        <p:spPr>
          <a:xfrm>
            <a:off x="40944" y="685800"/>
            <a:ext cx="1254456" cy="307777"/>
          </a:xfrm>
          <a:prstGeom prst="rect">
            <a:avLst/>
          </a:prstGeom>
          <a:noFill/>
        </p:spPr>
        <p:txBody>
          <a:bodyPr wrap="square" rtlCol="0">
            <a:spAutoFit/>
          </a:bodyPr>
          <a:lstStyle/>
          <a:p>
            <a:r>
              <a:rPr lang="en-US" sz="1400" b="1" dirty="0" smtClean="0"/>
              <a:t>Responsibility</a:t>
            </a:r>
          </a:p>
        </p:txBody>
      </p:sp>
      <p:sp>
        <p:nvSpPr>
          <p:cNvPr id="63" name="Rectangle 62"/>
          <p:cNvSpPr/>
          <p:nvPr/>
        </p:nvSpPr>
        <p:spPr>
          <a:xfrm>
            <a:off x="0" y="6581001"/>
            <a:ext cx="8458200" cy="276999"/>
          </a:xfrm>
          <a:prstGeom prst="rect">
            <a:avLst/>
          </a:prstGeom>
        </p:spPr>
        <p:txBody>
          <a:bodyPr wrap="square">
            <a:spAutoFit/>
          </a:bodyPr>
          <a:lstStyle/>
          <a:p>
            <a:pPr>
              <a:buNone/>
            </a:pPr>
            <a:r>
              <a:rPr lang="en-US" sz="1200" b="1" i="1" dirty="0" smtClean="0">
                <a:latin typeface="Arial" pitchFamily="34" charset="0"/>
                <a:cs typeface="Arial" pitchFamily="34" charset="0"/>
              </a:rPr>
              <a:t>“I learned that good judgment comes from experience and that experience grows out of mistakes.”  GEN Bradley</a:t>
            </a:r>
            <a:endParaRPr lang="en-US" sz="1200" i="1" dirty="0" smtClean="0">
              <a:latin typeface="Arial" pitchFamily="34" charset="0"/>
              <a:cs typeface="Arial" pitchFamily="34" charset="0"/>
            </a:endParaRPr>
          </a:p>
        </p:txBody>
      </p:sp>
      <p:sp>
        <p:nvSpPr>
          <p:cNvPr id="64" name="Slide Number Placeholder 63"/>
          <p:cNvSpPr>
            <a:spLocks noGrp="1"/>
          </p:cNvSpPr>
          <p:nvPr>
            <p:ph type="sldNum" sz="quarter" idx="12"/>
          </p:nvPr>
        </p:nvSpPr>
        <p:spPr/>
        <p:txBody>
          <a:bodyPr/>
          <a:lstStyle/>
          <a:p>
            <a:fld id="{7F9814C0-CAF9-4252-9808-64BEFC5179DE}" type="slidenum">
              <a:rPr lang="en-US" smtClean="0"/>
              <a:pPr/>
              <a:t>17</a:t>
            </a:fld>
            <a:endParaRPr lang="en-US"/>
          </a:p>
        </p:txBody>
      </p:sp>
      <p:sp>
        <p:nvSpPr>
          <p:cNvPr id="50" name="TextBox 49"/>
          <p:cNvSpPr txBox="1"/>
          <p:nvPr/>
        </p:nvSpPr>
        <p:spPr>
          <a:xfrm>
            <a:off x="2541896" y="3510888"/>
            <a:ext cx="4038600" cy="307777"/>
          </a:xfrm>
          <a:prstGeom prst="rect">
            <a:avLst/>
          </a:prstGeom>
          <a:solidFill>
            <a:schemeClr val="bg1"/>
          </a:solidFill>
        </p:spPr>
        <p:txBody>
          <a:bodyPr wrap="square" rtlCol="0">
            <a:spAutoFit/>
          </a:bodyPr>
          <a:lstStyle/>
          <a:p>
            <a:pPr algn="ctr"/>
            <a:r>
              <a:rPr lang="en-US" sz="1400" b="1" dirty="0" smtClean="0">
                <a:solidFill>
                  <a:srgbClr val="FF0000"/>
                </a:solidFill>
              </a:rPr>
              <a:t>Unit Structured Leader Professional Development</a:t>
            </a:r>
          </a:p>
        </p:txBody>
      </p:sp>
      <p:sp>
        <p:nvSpPr>
          <p:cNvPr id="18" name="TextBox 17"/>
          <p:cNvSpPr txBox="1"/>
          <p:nvPr/>
        </p:nvSpPr>
        <p:spPr>
          <a:xfrm>
            <a:off x="3733800" y="1432123"/>
            <a:ext cx="609600" cy="307777"/>
          </a:xfrm>
          <a:prstGeom prst="rect">
            <a:avLst/>
          </a:prstGeom>
          <a:noFill/>
        </p:spPr>
        <p:txBody>
          <a:bodyPr wrap="square" rtlCol="0">
            <a:spAutoFit/>
          </a:bodyPr>
          <a:lstStyle/>
          <a:p>
            <a:r>
              <a:rPr lang="en-US" sz="1400" b="1" dirty="0" smtClean="0"/>
              <a:t>CPT</a:t>
            </a:r>
            <a:endParaRPr lang="en-US" sz="1400" b="1" dirty="0"/>
          </a:p>
        </p:txBody>
      </p:sp>
      <p:sp>
        <p:nvSpPr>
          <p:cNvPr id="19" name="TextBox 18"/>
          <p:cNvSpPr txBox="1"/>
          <p:nvPr/>
        </p:nvSpPr>
        <p:spPr>
          <a:xfrm>
            <a:off x="5702300" y="1432123"/>
            <a:ext cx="609600" cy="307777"/>
          </a:xfrm>
          <a:prstGeom prst="rect">
            <a:avLst/>
          </a:prstGeom>
          <a:noFill/>
        </p:spPr>
        <p:txBody>
          <a:bodyPr wrap="square" rtlCol="0">
            <a:spAutoFit/>
          </a:bodyPr>
          <a:lstStyle/>
          <a:p>
            <a:r>
              <a:rPr lang="en-US" sz="1400" b="1" dirty="0" smtClean="0"/>
              <a:t>MAJ</a:t>
            </a:r>
            <a:endParaRPr lang="en-US" sz="1400" b="1" dirty="0"/>
          </a:p>
        </p:txBody>
      </p:sp>
      <p:sp>
        <p:nvSpPr>
          <p:cNvPr id="20" name="TextBox 19"/>
          <p:cNvSpPr txBox="1"/>
          <p:nvPr/>
        </p:nvSpPr>
        <p:spPr>
          <a:xfrm>
            <a:off x="7315200" y="1435100"/>
            <a:ext cx="609600" cy="307777"/>
          </a:xfrm>
          <a:prstGeom prst="rect">
            <a:avLst/>
          </a:prstGeom>
          <a:noFill/>
        </p:spPr>
        <p:txBody>
          <a:bodyPr wrap="square" rtlCol="0">
            <a:spAutoFit/>
          </a:bodyPr>
          <a:lstStyle/>
          <a:p>
            <a:r>
              <a:rPr lang="en-US" sz="1400" b="1" dirty="0" smtClean="0"/>
              <a:t>LTC</a:t>
            </a:r>
            <a:endParaRPr lang="en-US" sz="1400" b="1" dirty="0"/>
          </a:p>
        </p:txBody>
      </p:sp>
      <p:sp>
        <p:nvSpPr>
          <p:cNvPr id="62" name="Rectangle 61"/>
          <p:cNvSpPr/>
          <p:nvPr/>
        </p:nvSpPr>
        <p:spPr>
          <a:xfrm>
            <a:off x="70512" y="6033448"/>
            <a:ext cx="8991600" cy="5606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48904" y="6024783"/>
            <a:ext cx="1703696" cy="307777"/>
          </a:xfrm>
          <a:prstGeom prst="rect">
            <a:avLst/>
          </a:prstGeom>
          <a:noFill/>
        </p:spPr>
        <p:txBody>
          <a:bodyPr wrap="square" rtlCol="0">
            <a:spAutoFit/>
          </a:bodyPr>
          <a:lstStyle/>
          <a:p>
            <a:r>
              <a:rPr lang="en-US" sz="1400" b="1" dirty="0" smtClean="0"/>
              <a:t>Self Development</a:t>
            </a:r>
          </a:p>
        </p:txBody>
      </p:sp>
      <p:pic>
        <p:nvPicPr>
          <p:cNvPr id="67" name="Picture 66" descr="600full-the-history-channel-presents-poster.jpg"/>
          <p:cNvPicPr>
            <a:picLocks noChangeAspect="1"/>
          </p:cNvPicPr>
          <p:nvPr/>
        </p:nvPicPr>
        <p:blipFill>
          <a:blip r:embed="rId18" cstate="print"/>
          <a:stretch>
            <a:fillRect/>
          </a:stretch>
        </p:blipFill>
        <p:spPr>
          <a:xfrm>
            <a:off x="1676400" y="6172200"/>
            <a:ext cx="304800" cy="304800"/>
          </a:xfrm>
          <a:prstGeom prst="rect">
            <a:avLst/>
          </a:prstGeom>
        </p:spPr>
      </p:pic>
      <p:pic>
        <p:nvPicPr>
          <p:cNvPr id="68" name="Picture 67" descr="a_com_logo_RGB.jpg"/>
          <p:cNvPicPr>
            <a:picLocks noChangeAspect="1"/>
          </p:cNvPicPr>
          <p:nvPr/>
        </p:nvPicPr>
        <p:blipFill>
          <a:blip r:embed="rId19" cstate="print"/>
          <a:stretch>
            <a:fillRect/>
          </a:stretch>
        </p:blipFill>
        <p:spPr>
          <a:xfrm>
            <a:off x="2010102" y="6064468"/>
            <a:ext cx="1429989" cy="419532"/>
          </a:xfrm>
          <a:prstGeom prst="rect">
            <a:avLst/>
          </a:prstGeom>
        </p:spPr>
      </p:pic>
      <p:cxnSp>
        <p:nvCxnSpPr>
          <p:cNvPr id="69" name="Straight Connector 68"/>
          <p:cNvCxnSpPr/>
          <p:nvPr/>
        </p:nvCxnSpPr>
        <p:spPr>
          <a:xfrm>
            <a:off x="2840342" y="6381464"/>
            <a:ext cx="6096000" cy="0"/>
          </a:xfrm>
          <a:prstGeom prst="line">
            <a:avLst/>
          </a:prstGeom>
          <a:ln>
            <a:solidFill>
              <a:srgbClr val="FF0000"/>
            </a:solidFill>
            <a:headEnd type="diamond" w="lg" len="lg"/>
            <a:tailEnd type="diamond" w="lg" len="lg"/>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3664894" y="6245423"/>
            <a:ext cx="4038600" cy="307777"/>
          </a:xfrm>
          <a:prstGeom prst="rect">
            <a:avLst/>
          </a:prstGeom>
          <a:solidFill>
            <a:schemeClr val="bg1"/>
          </a:solidFill>
        </p:spPr>
        <p:txBody>
          <a:bodyPr wrap="square" rtlCol="0">
            <a:spAutoFit/>
          </a:bodyPr>
          <a:lstStyle/>
          <a:p>
            <a:pPr algn="ctr"/>
            <a:r>
              <a:rPr lang="en-US" sz="1400" b="1" dirty="0" smtClean="0">
                <a:solidFill>
                  <a:srgbClr val="FF0000"/>
                </a:solidFill>
              </a:rPr>
              <a:t>Read…learn…study…reflect…think…broaden…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738952" y="4038600"/>
            <a:ext cx="5638800" cy="566738"/>
          </a:xfrm>
        </p:spPr>
        <p:txBody>
          <a:bodyPr>
            <a:noAutofit/>
          </a:bodyPr>
          <a:lstStyle/>
          <a:p>
            <a:r>
              <a:rPr lang="en-US" dirty="0" smtClean="0">
                <a:solidFill>
                  <a:schemeClr val="tx1"/>
                </a:solidFill>
              </a:rPr>
              <a:t>Do we do a good job of developing leaders?</a:t>
            </a:r>
            <a:endParaRPr lang="en-US" dirty="0">
              <a:solidFill>
                <a:schemeClr val="tx1"/>
              </a:solidFill>
            </a:endParaRPr>
          </a:p>
        </p:txBody>
      </p:sp>
      <p:pic>
        <p:nvPicPr>
          <p:cNvPr id="10" name="Picture Placeholder 9" descr="dempsey_119879280.jpg"/>
          <p:cNvPicPr>
            <a:picLocks noGrp="1" noChangeAspect="1"/>
          </p:cNvPicPr>
          <p:nvPr>
            <p:ph type="pic" idx="1"/>
          </p:nvPr>
        </p:nvPicPr>
        <p:blipFill>
          <a:blip r:embed="rId2" cstate="print"/>
          <a:srcRect l="7333" r="7333"/>
          <a:stretch>
            <a:fillRect/>
          </a:stretch>
        </p:blipFill>
        <p:spPr>
          <a:xfrm>
            <a:off x="1929454" y="457200"/>
            <a:ext cx="5258370" cy="3496866"/>
          </a:xfrm>
          <a:prstGeom prst="rect">
            <a:avLst/>
          </a:prstGeom>
          <a:solidFill>
            <a:srgbClr val="FFFFFF">
              <a:shade val="85000"/>
            </a:srgbClr>
          </a:solidFill>
          <a:ln w="88900" cap="sq">
            <a:solidFill>
              <a:srgbClr val="FFFFFF"/>
            </a:solidFill>
            <a:miter lim="800000"/>
          </a:ln>
          <a:effectLst>
            <a:outerShdw blurRad="63500" sx="102000" sy="102000" algn="ctr"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11" name="Text Placeholder 10"/>
          <p:cNvSpPr>
            <a:spLocks noGrp="1"/>
          </p:cNvSpPr>
          <p:nvPr>
            <p:ph type="body" sz="half" idx="2"/>
          </p:nvPr>
        </p:nvSpPr>
        <p:spPr>
          <a:xfrm>
            <a:off x="490184" y="4724400"/>
            <a:ext cx="8153400" cy="2133600"/>
          </a:xfrm>
        </p:spPr>
        <p:txBody>
          <a:bodyPr>
            <a:noAutofit/>
          </a:bodyPr>
          <a:lstStyle/>
          <a:p>
            <a:r>
              <a:rPr lang="en-US" sz="1800" i="1" dirty="0" smtClean="0"/>
              <a:t>“…but I think that the second lesson is that the enormous responsibility that we put on our subordinates' shoulders has to be followed with a change in the way we prepare them to accept that responsibility.”</a:t>
            </a:r>
          </a:p>
          <a:p>
            <a:endParaRPr lang="en-US" sz="1800" i="1" dirty="0" smtClean="0"/>
          </a:p>
          <a:p>
            <a:r>
              <a:rPr lang="en-US" sz="1800" b="1" i="1" dirty="0" smtClean="0"/>
              <a:t>GEN Martin Dempsey, 67</a:t>
            </a:r>
            <a:r>
              <a:rPr lang="en-US" sz="1800" b="1" i="1" baseline="30000" dirty="0" smtClean="0"/>
              <a:t>th</a:t>
            </a:r>
            <a:r>
              <a:rPr lang="en-US" sz="1800" b="1" i="1" dirty="0" smtClean="0"/>
              <a:t> Colonel of the Regiment commenting to the U.S. Senate on leader development and lessons learned from Iraq.</a:t>
            </a:r>
          </a:p>
          <a:p>
            <a:endParaRPr lang="en-US" sz="1800" dirty="0"/>
          </a:p>
        </p:txBody>
      </p:sp>
      <p:sp>
        <p:nvSpPr>
          <p:cNvPr id="12" name="Slide Number Placeholder 11"/>
          <p:cNvSpPr>
            <a:spLocks noGrp="1"/>
          </p:cNvSpPr>
          <p:nvPr>
            <p:ph type="sldNum" sz="quarter" idx="12"/>
          </p:nvPr>
        </p:nvSpPr>
        <p:spPr/>
        <p:txBody>
          <a:bodyPr/>
          <a:lstStyle/>
          <a:p>
            <a:fld id="{7F9814C0-CAF9-4252-9808-64BEFC5179DE}"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sp>
        <p:nvSpPr>
          <p:cNvPr id="3" name="Text Placeholder 2"/>
          <p:cNvSpPr>
            <a:spLocks noGrp="1"/>
          </p:cNvSpPr>
          <p:nvPr>
            <p:ph type="body" idx="1"/>
          </p:nvPr>
        </p:nvSpPr>
        <p:spPr/>
        <p:txBody>
          <a:bodyPr/>
          <a:lstStyle/>
          <a:p>
            <a:r>
              <a:rPr lang="en-US" dirty="0" smtClean="0"/>
              <a:t>Who are these men?</a:t>
            </a:r>
            <a:endParaRPr lang="en-US" dirty="0"/>
          </a:p>
        </p:txBody>
      </p:sp>
      <p:sp>
        <p:nvSpPr>
          <p:cNvPr id="4" name="Slide Number Placeholder 3"/>
          <p:cNvSpPr>
            <a:spLocks noGrp="1"/>
          </p:cNvSpPr>
          <p:nvPr>
            <p:ph type="sldNum" sz="quarter" idx="12"/>
          </p:nvPr>
        </p:nvSpPr>
        <p:spPr/>
        <p:txBody>
          <a:bodyPr/>
          <a:lstStyle/>
          <a:p>
            <a:fld id="{7F9814C0-CAF9-4252-9808-64BEFC5179DE}" type="slidenum">
              <a:rPr lang="en-US" smtClean="0"/>
              <a:pPr/>
              <a:t>19</a:t>
            </a:fld>
            <a:endParaRPr lang="en-US"/>
          </a:p>
        </p:txBody>
      </p:sp>
      <p:sp>
        <p:nvSpPr>
          <p:cNvPr id="7" name="Rectangle 6"/>
          <p:cNvSpPr/>
          <p:nvPr/>
        </p:nvSpPr>
        <p:spPr>
          <a:xfrm>
            <a:off x="4724400" y="3505200"/>
            <a:ext cx="2895600" cy="646331"/>
          </a:xfrm>
          <a:prstGeom prst="rect">
            <a:avLst/>
          </a:prstGeom>
        </p:spPr>
        <p:txBody>
          <a:bodyPr wrap="square">
            <a:spAutoFit/>
          </a:bodyPr>
          <a:lstStyle/>
          <a:p>
            <a:r>
              <a:rPr lang="en-US" sz="1200" b="1" i="1" dirty="0" smtClean="0">
                <a:latin typeface="Arial" pitchFamily="34" charset="0"/>
                <a:cs typeface="Arial" pitchFamily="34" charset="0"/>
              </a:rPr>
              <a:t>“Never fight unless you have to;</a:t>
            </a:r>
          </a:p>
          <a:p>
            <a:r>
              <a:rPr lang="en-US" sz="1200" b="1" i="1" dirty="0" smtClean="0">
                <a:latin typeface="Arial" pitchFamily="34" charset="0"/>
                <a:cs typeface="Arial" pitchFamily="34" charset="0"/>
              </a:rPr>
              <a:t>Never fight alone; and</a:t>
            </a:r>
          </a:p>
          <a:p>
            <a:r>
              <a:rPr lang="en-US" sz="1200" b="1" i="1" dirty="0" smtClean="0">
                <a:latin typeface="Arial" pitchFamily="34" charset="0"/>
                <a:cs typeface="Arial" pitchFamily="34" charset="0"/>
              </a:rPr>
              <a:t>Never fight for long”</a:t>
            </a:r>
          </a:p>
        </p:txBody>
      </p:sp>
      <p:pic>
        <p:nvPicPr>
          <p:cNvPr id="8" name="Picture 7" descr="Fox_Conner.jpg"/>
          <p:cNvPicPr>
            <a:picLocks noChangeAspect="1"/>
          </p:cNvPicPr>
          <p:nvPr/>
        </p:nvPicPr>
        <p:blipFill>
          <a:blip r:embed="rId2" cstate="print"/>
          <a:srcRect r="7829"/>
          <a:stretch>
            <a:fillRect/>
          </a:stretch>
        </p:blipFill>
        <p:spPr>
          <a:xfrm>
            <a:off x="4724400" y="228600"/>
            <a:ext cx="2895600" cy="3200400"/>
          </a:xfrm>
          <a:prstGeom prst="rect">
            <a:avLst/>
          </a:prstGeom>
          <a:ln w="12700">
            <a:solidFill>
              <a:schemeClr val="tx1"/>
            </a:solidFill>
          </a:ln>
          <a:effectLst>
            <a:outerShdw blurRad="63500" sx="102000" sy="102000" algn="ctr" rotWithShape="0">
              <a:prstClr val="black">
                <a:alpha val="40000"/>
              </a:prstClr>
            </a:outerShdw>
          </a:effectLst>
        </p:spPr>
      </p:pic>
      <p:pic>
        <p:nvPicPr>
          <p:cNvPr id="9" name="Picture 8" descr="sam_walton.jpg"/>
          <p:cNvPicPr>
            <a:picLocks noChangeAspect="1"/>
          </p:cNvPicPr>
          <p:nvPr/>
        </p:nvPicPr>
        <p:blipFill>
          <a:blip r:embed="rId3" cstate="print"/>
          <a:stretch>
            <a:fillRect/>
          </a:stretch>
        </p:blipFill>
        <p:spPr>
          <a:xfrm>
            <a:off x="1524000" y="228600"/>
            <a:ext cx="2895600" cy="3234048"/>
          </a:xfrm>
          <a:prstGeom prst="rect">
            <a:avLst/>
          </a:prstGeom>
          <a:ln w="12700">
            <a:solidFill>
              <a:schemeClr val="tx1"/>
            </a:solidFill>
          </a:ln>
          <a:effectLst>
            <a:outerShdw blurRad="63500" sx="102000" sy="102000" algn="ctr" rotWithShape="0">
              <a:prstClr val="black">
                <a:alpha val="40000"/>
              </a:prstClr>
            </a:outerShdw>
          </a:effectLst>
        </p:spPr>
      </p:pic>
      <p:sp>
        <p:nvSpPr>
          <p:cNvPr id="10" name="Rectangle 9"/>
          <p:cNvSpPr/>
          <p:nvPr/>
        </p:nvSpPr>
        <p:spPr>
          <a:xfrm>
            <a:off x="1447800" y="3505200"/>
            <a:ext cx="3048000" cy="461665"/>
          </a:xfrm>
          <a:prstGeom prst="rect">
            <a:avLst/>
          </a:prstGeom>
        </p:spPr>
        <p:txBody>
          <a:bodyPr wrap="square">
            <a:spAutoFit/>
          </a:bodyPr>
          <a:lstStyle/>
          <a:p>
            <a:pPr>
              <a:buNone/>
            </a:pPr>
            <a:r>
              <a:rPr lang="en-US" sz="1200" b="1" i="1" dirty="0" smtClean="0">
                <a:latin typeface="Arial" pitchFamily="34" charset="0"/>
                <a:cs typeface="Arial" pitchFamily="34" charset="0"/>
              </a:rPr>
              <a:t>“High expectations are the key to everything.” </a:t>
            </a:r>
            <a:endParaRPr lang="en-US" sz="1200" i="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Autofit/>
          </a:bodyPr>
          <a:lstStyle/>
          <a:p>
            <a:pPr>
              <a:buNone/>
            </a:pPr>
            <a:r>
              <a:rPr lang="en-US" sz="2000" b="1" dirty="0" smtClean="0">
                <a:solidFill>
                  <a:schemeClr val="tx2"/>
                </a:solidFill>
              </a:rPr>
              <a:t>Introduction</a:t>
            </a:r>
          </a:p>
          <a:p>
            <a:r>
              <a:rPr lang="en-US" sz="2000" b="1" dirty="0" smtClean="0"/>
              <a:t>Purpose</a:t>
            </a:r>
          </a:p>
          <a:p>
            <a:r>
              <a:rPr lang="en-US" sz="2000" b="1" dirty="0" smtClean="0"/>
              <a:t>References</a:t>
            </a:r>
          </a:p>
          <a:p>
            <a:r>
              <a:rPr lang="en-US" sz="2000" b="1" dirty="0" smtClean="0"/>
              <a:t>Lesson #1</a:t>
            </a:r>
          </a:p>
          <a:p>
            <a:r>
              <a:rPr lang="en-US" sz="2000" b="1" dirty="0" smtClean="0"/>
              <a:t>What is leadership?</a:t>
            </a:r>
          </a:p>
          <a:p>
            <a:r>
              <a:rPr lang="en-US" sz="2000" b="1" dirty="0" smtClean="0"/>
              <a:t>Why do we develop leaders?</a:t>
            </a:r>
          </a:p>
          <a:p>
            <a:r>
              <a:rPr lang="en-US" sz="2000" b="1" dirty="0" smtClean="0"/>
              <a:t>How do we develop leaders?</a:t>
            </a:r>
          </a:p>
          <a:p>
            <a:pPr>
              <a:buNone/>
            </a:pPr>
            <a:r>
              <a:rPr lang="en-US" sz="2000" b="1" dirty="0" smtClean="0">
                <a:solidFill>
                  <a:schemeClr val="tx2"/>
                </a:solidFill>
              </a:rPr>
              <a:t>Break</a:t>
            </a:r>
          </a:p>
          <a:p>
            <a:r>
              <a:rPr lang="en-US" sz="2000" b="1" dirty="0" smtClean="0"/>
              <a:t>My philosophy on Leader Development</a:t>
            </a:r>
          </a:p>
          <a:p>
            <a:r>
              <a:rPr lang="en-US" sz="2000" b="1" dirty="0" smtClean="0"/>
              <a:t>Leader Development Outline</a:t>
            </a:r>
          </a:p>
          <a:p>
            <a:pPr lvl="1"/>
            <a:r>
              <a:rPr lang="en-US" sz="2000" b="1" dirty="0" smtClean="0"/>
              <a:t>Outline</a:t>
            </a:r>
          </a:p>
          <a:p>
            <a:pPr lvl="1"/>
            <a:r>
              <a:rPr lang="en-US" sz="2000" b="1" dirty="0" smtClean="0"/>
              <a:t>2d ¼ Fiscal Year 12 (Jan-Mar)</a:t>
            </a:r>
          </a:p>
          <a:p>
            <a:pPr>
              <a:buNone/>
            </a:pPr>
            <a:r>
              <a:rPr lang="en-US" sz="2000" b="1" dirty="0" smtClean="0">
                <a:solidFill>
                  <a:schemeClr val="tx2"/>
                </a:solidFill>
              </a:rPr>
              <a:t>Break</a:t>
            </a:r>
          </a:p>
          <a:p>
            <a:r>
              <a:rPr lang="en-US" sz="2000" b="1" dirty="0" smtClean="0"/>
              <a:t>Review Lesson #1</a:t>
            </a:r>
            <a:endParaRPr lang="en-US" sz="2000" b="1" dirty="0"/>
          </a:p>
        </p:txBody>
      </p:sp>
      <p:sp>
        <p:nvSpPr>
          <p:cNvPr id="5" name="Slide Number Placeholder 4"/>
          <p:cNvSpPr>
            <a:spLocks noGrp="1"/>
          </p:cNvSpPr>
          <p:nvPr>
            <p:ph type="sldNum" sz="quarter" idx="12"/>
          </p:nvPr>
        </p:nvSpPr>
        <p:spPr/>
        <p:txBody>
          <a:bodyPr/>
          <a:lstStyle/>
          <a:p>
            <a:fld id="{7F9814C0-CAF9-4252-9808-64BEFC5179DE}" type="slidenum">
              <a:rPr lang="en-US" smtClean="0"/>
              <a:pPr/>
              <a:t>2</a:t>
            </a:fld>
            <a:endParaRPr lang="en-US"/>
          </a:p>
        </p:txBody>
      </p:sp>
      <p:pic>
        <p:nvPicPr>
          <p:cNvPr id="7" name="Picture 6" descr="37marsha.jpg"/>
          <p:cNvPicPr>
            <a:picLocks noChangeAspect="1"/>
          </p:cNvPicPr>
          <p:nvPr/>
        </p:nvPicPr>
        <p:blipFill>
          <a:blip r:embed="rId2" cstate="print"/>
          <a:stretch>
            <a:fillRect/>
          </a:stretch>
        </p:blipFill>
        <p:spPr>
          <a:xfrm>
            <a:off x="5964089" y="990600"/>
            <a:ext cx="2570311" cy="3276600"/>
          </a:xfrm>
          <a:prstGeom prst="rect">
            <a:avLst/>
          </a:prstGeom>
          <a:ln w="12700">
            <a:solidFill>
              <a:schemeClr val="tx1"/>
            </a:solidFill>
          </a:ln>
          <a:effectLst>
            <a:outerShdw blurRad="63500" sx="102000" sy="102000" algn="ctr" rotWithShape="0">
              <a:prstClr val="black">
                <a:alpha val="40000"/>
              </a:prstClr>
            </a:outerShdw>
          </a:effectLst>
        </p:spPr>
      </p:pic>
      <p:sp>
        <p:nvSpPr>
          <p:cNvPr id="8" name="Rectangle 7"/>
          <p:cNvSpPr/>
          <p:nvPr/>
        </p:nvSpPr>
        <p:spPr>
          <a:xfrm>
            <a:off x="5943600" y="4419600"/>
            <a:ext cx="2743200" cy="461665"/>
          </a:xfrm>
          <a:prstGeom prst="rect">
            <a:avLst/>
          </a:prstGeom>
        </p:spPr>
        <p:txBody>
          <a:bodyPr wrap="square">
            <a:spAutoFit/>
          </a:bodyPr>
          <a:lstStyle/>
          <a:p>
            <a:pPr>
              <a:buNone/>
            </a:pPr>
            <a:r>
              <a:rPr lang="en-US" sz="1200" b="1" i="1" dirty="0" smtClean="0">
                <a:latin typeface="Arial" pitchFamily="34" charset="0"/>
                <a:cs typeface="Arial" pitchFamily="34" charset="0"/>
              </a:rPr>
              <a:t>“He won the war.”</a:t>
            </a:r>
            <a:r>
              <a:rPr lang="en-US" sz="1200" i="1" dirty="0" smtClean="0">
                <a:latin typeface="Arial" pitchFamily="34" charset="0"/>
                <a:cs typeface="Arial" pitchFamily="34" charset="0"/>
              </a:rPr>
              <a:t> </a:t>
            </a:r>
          </a:p>
          <a:p>
            <a:pPr>
              <a:buNone/>
            </a:pPr>
            <a:r>
              <a:rPr lang="en-US" sz="1200" i="1" dirty="0" smtClean="0">
                <a:latin typeface="Arial" pitchFamily="34" charset="0"/>
                <a:cs typeface="Arial" pitchFamily="34" charset="0"/>
              </a:rPr>
              <a:t>-Truman</a:t>
            </a:r>
            <a:endParaRPr lang="en-US" sz="1200" b="1" i="1" dirty="0" smtClean="0">
              <a:latin typeface="Arial" pitchFamily="34" charset="0"/>
              <a:cs typeface="Arial" pitchFamily="34" charset="0"/>
            </a:endParaRPr>
          </a:p>
        </p:txBody>
      </p:sp>
      <p:sp>
        <p:nvSpPr>
          <p:cNvPr id="9" name="Rectangle 8"/>
          <p:cNvSpPr/>
          <p:nvPr/>
        </p:nvSpPr>
        <p:spPr>
          <a:xfrm>
            <a:off x="0" y="6581001"/>
            <a:ext cx="8229600" cy="276999"/>
          </a:xfrm>
          <a:prstGeom prst="rect">
            <a:avLst/>
          </a:prstGeom>
        </p:spPr>
        <p:txBody>
          <a:bodyPr wrap="square">
            <a:spAutoFit/>
          </a:bodyPr>
          <a:lstStyle/>
          <a:p>
            <a:r>
              <a:rPr lang="en-US" sz="1200" b="1" i="1" dirty="0" smtClean="0">
                <a:latin typeface="Arial" pitchFamily="34" charset="0"/>
                <a:cs typeface="Arial" pitchFamily="34" charset="0"/>
              </a:rPr>
              <a:t>“I don't want you fellows sitting around asking me what to do. I want you to tell me what to do.”  GEN Marshall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1"/>
            <a:ext cx="8269287" cy="774700"/>
          </a:xfrm>
        </p:spPr>
        <p:txBody>
          <a:bodyPr>
            <a:normAutofit/>
          </a:bodyPr>
          <a:lstStyle/>
          <a:p>
            <a:r>
              <a:rPr lang="en-US" sz="3600" dirty="0" smtClean="0"/>
              <a:t>Leader development in 2/3 CR</a:t>
            </a:r>
            <a:endParaRPr lang="en-US" sz="3600" dirty="0"/>
          </a:p>
        </p:txBody>
      </p:sp>
      <p:sp>
        <p:nvSpPr>
          <p:cNvPr id="3" name="Text Placeholder 2"/>
          <p:cNvSpPr>
            <a:spLocks noGrp="1"/>
          </p:cNvSpPr>
          <p:nvPr>
            <p:ph type="body" idx="1"/>
          </p:nvPr>
        </p:nvSpPr>
        <p:spPr/>
        <p:txBody>
          <a:bodyPr/>
          <a:lstStyle/>
          <a:p>
            <a:r>
              <a:rPr lang="en-US" dirty="0" smtClean="0"/>
              <a:t>Where we are going…</a:t>
            </a:r>
            <a:endParaRPr lang="en-US" dirty="0"/>
          </a:p>
        </p:txBody>
      </p:sp>
      <p:sp>
        <p:nvSpPr>
          <p:cNvPr id="5" name="Slide Number Placeholder 4"/>
          <p:cNvSpPr>
            <a:spLocks noGrp="1"/>
          </p:cNvSpPr>
          <p:nvPr>
            <p:ph type="sldNum" sz="quarter" idx="12"/>
          </p:nvPr>
        </p:nvSpPr>
        <p:spPr/>
        <p:txBody>
          <a:bodyPr/>
          <a:lstStyle/>
          <a:p>
            <a:fld id="{7F9814C0-CAF9-4252-9808-64BEFC5179DE}" type="slidenum">
              <a:rPr lang="en-US" smtClean="0"/>
              <a:pPr/>
              <a:t>20</a:t>
            </a:fld>
            <a:endParaRPr lang="en-US"/>
          </a:p>
        </p:txBody>
      </p:sp>
      <p:sp>
        <p:nvSpPr>
          <p:cNvPr id="7" name="Rectangle 6"/>
          <p:cNvSpPr/>
          <p:nvPr/>
        </p:nvSpPr>
        <p:spPr>
          <a:xfrm>
            <a:off x="0" y="6211669"/>
            <a:ext cx="8458200" cy="646331"/>
          </a:xfrm>
          <a:prstGeom prst="rect">
            <a:avLst/>
          </a:prstGeom>
        </p:spPr>
        <p:txBody>
          <a:bodyPr wrap="square">
            <a:spAutoFit/>
          </a:bodyPr>
          <a:lstStyle/>
          <a:p>
            <a:r>
              <a:rPr lang="en-US" sz="1200" b="1" i="1" dirty="0" smtClean="0">
                <a:latin typeface="Arial" pitchFamily="34" charset="0"/>
                <a:cs typeface="Arial" pitchFamily="34" charset="0"/>
              </a:rPr>
              <a:t>“A final quality of real leadership, I believe, is simply common decency: treating those around you – and, above all, your subordinates – with fairness and respect. An acid test of leadership is how you treat those you outrank, or as President Truman once said, “how you treat those who can’t talk back.”</a:t>
            </a:r>
          </a:p>
        </p:txBody>
      </p:sp>
      <p:pic>
        <p:nvPicPr>
          <p:cNvPr id="8" name="Picture 7" descr="gates 2.jpg"/>
          <p:cNvPicPr>
            <a:picLocks noChangeAspect="1"/>
          </p:cNvPicPr>
          <p:nvPr/>
        </p:nvPicPr>
        <p:blipFill>
          <a:blip r:embed="rId2" cstate="print"/>
          <a:stretch>
            <a:fillRect/>
          </a:stretch>
        </p:blipFill>
        <p:spPr>
          <a:xfrm>
            <a:off x="304800" y="685800"/>
            <a:ext cx="4114800" cy="2743200"/>
          </a:xfrm>
          <a:prstGeom prst="rect">
            <a:avLst/>
          </a:prstGeom>
          <a:ln w="12700">
            <a:solidFill>
              <a:schemeClr val="tx1"/>
            </a:solidFill>
          </a:ln>
          <a:effectLst>
            <a:outerShdw blurRad="63500" sx="102000" sy="102000" algn="ctr" rotWithShape="0">
              <a:prstClr val="black">
                <a:alpha val="40000"/>
              </a:prstClr>
            </a:outerShdw>
          </a:effectLst>
        </p:spPr>
      </p:pic>
      <p:pic>
        <p:nvPicPr>
          <p:cNvPr id="10" name="Picture 9" descr="gates 1.jpg"/>
          <p:cNvPicPr>
            <a:picLocks noChangeAspect="1"/>
          </p:cNvPicPr>
          <p:nvPr/>
        </p:nvPicPr>
        <p:blipFill>
          <a:blip r:embed="rId3" cstate="print"/>
          <a:stretch>
            <a:fillRect/>
          </a:stretch>
        </p:blipFill>
        <p:spPr>
          <a:xfrm>
            <a:off x="4724400" y="685800"/>
            <a:ext cx="4121395" cy="2743200"/>
          </a:xfrm>
          <a:prstGeom prst="rect">
            <a:avLst/>
          </a:prstGeom>
          <a:ln w="12700">
            <a:solidFill>
              <a:schemeClr val="tx1"/>
            </a:solidFill>
          </a:ln>
          <a:effectLst>
            <a:outerShdw blurRad="635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87362"/>
          </a:xfrm>
        </p:spPr>
        <p:txBody>
          <a:bodyPr>
            <a:noAutofit/>
          </a:bodyPr>
          <a:lstStyle/>
          <a:p>
            <a:r>
              <a:rPr lang="en-US" sz="3600" dirty="0" smtClean="0"/>
              <a:t>My Philosophy on Leader Development</a:t>
            </a:r>
            <a:endParaRPr lang="en-US" sz="3600" dirty="0"/>
          </a:p>
        </p:txBody>
      </p:sp>
      <p:sp>
        <p:nvSpPr>
          <p:cNvPr id="7" name="Slide Number Placeholder 6"/>
          <p:cNvSpPr>
            <a:spLocks noGrp="1"/>
          </p:cNvSpPr>
          <p:nvPr>
            <p:ph type="sldNum" sz="quarter" idx="12"/>
          </p:nvPr>
        </p:nvSpPr>
        <p:spPr/>
        <p:txBody>
          <a:bodyPr/>
          <a:lstStyle/>
          <a:p>
            <a:fld id="{7F9814C0-CAF9-4252-9808-64BEFC5179DE}" type="slidenum">
              <a:rPr lang="en-US" smtClean="0"/>
              <a:pPr/>
              <a:t>21</a:t>
            </a:fld>
            <a:endParaRPr lang="en-US"/>
          </a:p>
        </p:txBody>
      </p:sp>
      <p:sp>
        <p:nvSpPr>
          <p:cNvPr id="76" name="Rectangle 75"/>
          <p:cNvSpPr/>
          <p:nvPr/>
        </p:nvSpPr>
        <p:spPr>
          <a:xfrm>
            <a:off x="228600" y="5599093"/>
            <a:ext cx="8382000" cy="954107"/>
          </a:xfrm>
          <a:prstGeom prst="rect">
            <a:avLst/>
          </a:prstGeom>
          <a:solidFill>
            <a:schemeClr val="accent3">
              <a:lumMod val="60000"/>
              <a:lumOff val="40000"/>
            </a:schemeClr>
          </a:solidFill>
          <a:ln w="12700">
            <a:solidFill>
              <a:schemeClr val="tx1"/>
            </a:solidFill>
          </a:ln>
        </p:spPr>
        <p:txBody>
          <a:bodyPr wrap="square">
            <a:spAutoFit/>
          </a:bodyPr>
          <a:lstStyle/>
          <a:p>
            <a:pPr>
              <a:buNone/>
            </a:pPr>
            <a:r>
              <a:rPr lang="en-US" sz="1400" b="1" i="1" dirty="0" smtClean="0">
                <a:latin typeface="Arial" pitchFamily="34" charset="0"/>
                <a:cs typeface="Arial" pitchFamily="34" charset="0"/>
              </a:rPr>
              <a:t>My thought:  Soldiers in combat want their leaders, above all else, to possess two basic qualities:  </a:t>
            </a:r>
            <a:r>
              <a:rPr lang="en-US" sz="1400" b="1" i="1" dirty="0" smtClean="0">
                <a:solidFill>
                  <a:schemeClr val="tx2"/>
                </a:solidFill>
                <a:latin typeface="Arial" pitchFamily="34" charset="0"/>
                <a:cs typeface="Arial" pitchFamily="34" charset="0"/>
              </a:rPr>
              <a:t>courage</a:t>
            </a:r>
            <a:r>
              <a:rPr lang="en-US" sz="1400" b="1" i="1" dirty="0" smtClean="0">
                <a:latin typeface="Arial" pitchFamily="34" charset="0"/>
                <a:cs typeface="Arial" pitchFamily="34" charset="0"/>
              </a:rPr>
              <a:t> and </a:t>
            </a:r>
            <a:r>
              <a:rPr lang="en-US" sz="1400" b="1" i="1" u="sng" dirty="0" smtClean="0">
                <a:solidFill>
                  <a:schemeClr val="tx2"/>
                </a:solidFill>
                <a:latin typeface="Arial" pitchFamily="34" charset="0"/>
                <a:cs typeface="Arial" pitchFamily="34" charset="0"/>
              </a:rPr>
              <a:t>professional competence</a:t>
            </a:r>
            <a:r>
              <a:rPr lang="en-US" sz="1400" b="1" i="1" dirty="0" smtClean="0">
                <a:latin typeface="Arial" pitchFamily="34" charset="0"/>
                <a:cs typeface="Arial" pitchFamily="34" charset="0"/>
              </a:rPr>
              <a:t>.  If he has these two attributes, they will both respect him and have confidence in him.  Simply put, they will follow him.  However, when the leader also genuinely </a:t>
            </a:r>
            <a:r>
              <a:rPr lang="en-US" sz="1400" b="1" i="1" dirty="0" smtClean="0">
                <a:solidFill>
                  <a:schemeClr val="tx2"/>
                </a:solidFill>
                <a:latin typeface="Arial" pitchFamily="34" charset="0"/>
                <a:cs typeface="Arial" pitchFamily="34" charset="0"/>
              </a:rPr>
              <a:t>cares</a:t>
            </a:r>
            <a:r>
              <a:rPr lang="en-US" sz="1400" b="1" i="1" dirty="0" smtClean="0">
                <a:latin typeface="Arial" pitchFamily="34" charset="0"/>
                <a:cs typeface="Arial" pitchFamily="34" charset="0"/>
              </a:rPr>
              <a:t> for the Soldier and his family…they fight for him.  Big difference.  </a:t>
            </a:r>
          </a:p>
        </p:txBody>
      </p:sp>
      <p:grpSp>
        <p:nvGrpSpPr>
          <p:cNvPr id="38" name="Group 37"/>
          <p:cNvGrpSpPr/>
          <p:nvPr/>
        </p:nvGrpSpPr>
        <p:grpSpPr>
          <a:xfrm>
            <a:off x="228600" y="1276064"/>
            <a:ext cx="8915400" cy="4231944"/>
            <a:chOff x="228600" y="1276064"/>
            <a:chExt cx="8915400" cy="4231944"/>
          </a:xfrm>
        </p:grpSpPr>
        <p:pic>
          <p:nvPicPr>
            <p:cNvPr id="1026" name="Picture 2"/>
            <p:cNvPicPr>
              <a:picLocks noChangeAspect="1" noChangeArrowheads="1"/>
            </p:cNvPicPr>
            <p:nvPr/>
          </p:nvPicPr>
          <p:blipFill>
            <a:blip r:embed="rId2" cstate="print"/>
            <a:srcRect/>
            <a:stretch>
              <a:fillRect/>
            </a:stretch>
          </p:blipFill>
          <p:spPr bwMode="auto">
            <a:xfrm>
              <a:off x="228600" y="1276064"/>
              <a:ext cx="2667000" cy="2000250"/>
            </a:xfrm>
            <a:prstGeom prst="rect">
              <a:avLst/>
            </a:prstGeom>
            <a:noFill/>
            <a:ln w="9525">
              <a:solidFill>
                <a:schemeClr val="tx1"/>
              </a:solidFill>
              <a:miter lim="800000"/>
              <a:headEnd/>
              <a:tailEnd/>
            </a:ln>
            <a:effectLst>
              <a:outerShdw blurRad="63500" sx="102000" sy="102000" algn="ctr" rotWithShape="0">
                <a:prstClr val="black">
                  <a:alpha val="40000"/>
                </a:prstClr>
              </a:outerShdw>
            </a:effectLst>
          </p:spPr>
        </p:pic>
        <p:sp>
          <p:nvSpPr>
            <p:cNvPr id="10" name="Rectangle 9"/>
            <p:cNvSpPr/>
            <p:nvPr/>
          </p:nvSpPr>
          <p:spPr>
            <a:xfrm>
              <a:off x="304800" y="3431272"/>
              <a:ext cx="8839200" cy="307777"/>
            </a:xfrm>
            <a:prstGeom prst="rect">
              <a:avLst/>
            </a:prstGeom>
          </p:spPr>
          <p:txBody>
            <a:bodyPr wrap="square">
              <a:spAutoFit/>
            </a:bodyPr>
            <a:lstStyle/>
            <a:p>
              <a:pPr>
                <a:buNone/>
              </a:pPr>
              <a:r>
                <a:rPr lang="en-US" sz="1400" b="1" i="1" u="sng" dirty="0" smtClean="0">
                  <a:latin typeface="Arial" pitchFamily="34" charset="0"/>
                  <a:cs typeface="Arial" pitchFamily="34" charset="0"/>
                </a:rPr>
                <a:t>Management Efficiency.</a:t>
              </a:r>
              <a:r>
                <a:rPr lang="en-US" sz="1400" b="1" i="1" dirty="0" smtClean="0">
                  <a:latin typeface="Arial" pitchFamily="34" charset="0"/>
                  <a:cs typeface="Arial" pitchFamily="34" charset="0"/>
                </a:rPr>
                <a:t>  </a:t>
              </a:r>
              <a:r>
                <a:rPr lang="en-US" sz="1400" b="1" dirty="0" smtClean="0">
                  <a:latin typeface="Arial" pitchFamily="34" charset="0"/>
                  <a:cs typeface="Arial" pitchFamily="34" charset="0"/>
                </a:rPr>
                <a:t>Increase the leaders ability to conduct the routine tasks of the profession.</a:t>
              </a:r>
              <a:endParaRPr lang="en-US" sz="1400" dirty="0" smtClean="0">
                <a:latin typeface="Arial" pitchFamily="34" charset="0"/>
                <a:cs typeface="Arial" pitchFamily="34" charset="0"/>
              </a:endParaRPr>
            </a:p>
          </p:txBody>
        </p:sp>
        <p:sp>
          <p:nvSpPr>
            <p:cNvPr id="11" name="Rectangle 10"/>
            <p:cNvSpPr/>
            <p:nvPr/>
          </p:nvSpPr>
          <p:spPr>
            <a:xfrm>
              <a:off x="304800" y="3810000"/>
              <a:ext cx="8839200" cy="523220"/>
            </a:xfrm>
            <a:prstGeom prst="rect">
              <a:avLst/>
            </a:prstGeom>
          </p:spPr>
          <p:txBody>
            <a:bodyPr wrap="square">
              <a:spAutoFit/>
            </a:bodyPr>
            <a:lstStyle/>
            <a:p>
              <a:pPr>
                <a:buNone/>
              </a:pPr>
              <a:r>
                <a:rPr lang="en-US" sz="1400" b="1" i="1" u="sng" dirty="0" smtClean="0">
                  <a:latin typeface="Arial" pitchFamily="34" charset="0"/>
                  <a:cs typeface="Arial" pitchFamily="34" charset="0"/>
                </a:rPr>
                <a:t>Technical Competency.</a:t>
              </a:r>
              <a:r>
                <a:rPr lang="en-US" sz="1400" b="1" i="1" dirty="0" smtClean="0">
                  <a:latin typeface="Arial" pitchFamily="34" charset="0"/>
                  <a:cs typeface="Arial" pitchFamily="34" charset="0"/>
                </a:rPr>
                <a:t>  </a:t>
              </a:r>
              <a:r>
                <a:rPr lang="en-US" sz="1400" b="1" dirty="0" smtClean="0">
                  <a:latin typeface="Arial" pitchFamily="34" charset="0"/>
                  <a:cs typeface="Arial" pitchFamily="34" charset="0"/>
                </a:rPr>
                <a:t>Increase leaders knowledge of the science (tools, equipment, techniques) of combined arms warfare.</a:t>
              </a:r>
            </a:p>
          </p:txBody>
        </p:sp>
        <p:sp>
          <p:nvSpPr>
            <p:cNvPr id="12" name="Rectangle 11"/>
            <p:cNvSpPr/>
            <p:nvPr/>
          </p:nvSpPr>
          <p:spPr>
            <a:xfrm>
              <a:off x="304800" y="4419600"/>
              <a:ext cx="8839200" cy="523220"/>
            </a:xfrm>
            <a:prstGeom prst="rect">
              <a:avLst/>
            </a:prstGeom>
          </p:spPr>
          <p:txBody>
            <a:bodyPr wrap="square">
              <a:spAutoFit/>
            </a:bodyPr>
            <a:lstStyle/>
            <a:p>
              <a:pPr>
                <a:buNone/>
              </a:pPr>
              <a:r>
                <a:rPr lang="en-US" sz="1400" b="1" i="1" u="sng" dirty="0" smtClean="0">
                  <a:latin typeface="Arial" pitchFamily="34" charset="0"/>
                  <a:cs typeface="Arial" pitchFamily="34" charset="0"/>
                </a:rPr>
                <a:t>Tactical Competency.</a:t>
              </a:r>
              <a:r>
                <a:rPr lang="en-US" sz="1400" b="1" i="1" dirty="0" smtClean="0">
                  <a:latin typeface="Arial" pitchFamily="34" charset="0"/>
                  <a:cs typeface="Arial" pitchFamily="34" charset="0"/>
                </a:rPr>
                <a:t>  </a:t>
              </a:r>
              <a:r>
                <a:rPr lang="en-US" sz="1400" b="1" dirty="0" smtClean="0">
                  <a:latin typeface="Arial" pitchFamily="34" charset="0"/>
                  <a:cs typeface="Arial" pitchFamily="34" charset="0"/>
                </a:rPr>
                <a:t>Increase the leaders knowledge of the art of combining  movement and combined arms warfare to create maneuver.</a:t>
              </a:r>
            </a:p>
          </p:txBody>
        </p:sp>
        <p:sp>
          <p:nvSpPr>
            <p:cNvPr id="13" name="Rectangle 12"/>
            <p:cNvSpPr/>
            <p:nvPr/>
          </p:nvSpPr>
          <p:spPr>
            <a:xfrm>
              <a:off x="304800" y="4984788"/>
              <a:ext cx="8758844" cy="523220"/>
            </a:xfrm>
            <a:prstGeom prst="rect">
              <a:avLst/>
            </a:prstGeom>
          </p:spPr>
          <p:txBody>
            <a:bodyPr wrap="square">
              <a:spAutoFit/>
            </a:bodyPr>
            <a:lstStyle/>
            <a:p>
              <a:pPr>
                <a:buNone/>
              </a:pPr>
              <a:r>
                <a:rPr lang="en-US" sz="1400" b="1" i="1" u="sng" dirty="0" smtClean="0">
                  <a:latin typeface="Arial" pitchFamily="34" charset="0"/>
                  <a:cs typeface="Arial" pitchFamily="34" charset="0"/>
                </a:rPr>
                <a:t>Professionalism and Leadership.</a:t>
              </a:r>
              <a:r>
                <a:rPr lang="en-US" sz="1400" b="1" i="1" dirty="0" smtClean="0">
                  <a:latin typeface="Arial" pitchFamily="34" charset="0"/>
                  <a:cs typeface="Arial" pitchFamily="34" charset="0"/>
                </a:rPr>
                <a:t>  </a:t>
              </a:r>
              <a:r>
                <a:rPr lang="en-US" sz="1400" b="1" dirty="0" smtClean="0">
                  <a:latin typeface="Arial" pitchFamily="34" charset="0"/>
                  <a:cs typeface="Arial" pitchFamily="34" charset="0"/>
                </a:rPr>
                <a:t>Establish a professional foundation for junior leaders for the Army as a profession and continue study on leadership.</a:t>
              </a:r>
            </a:p>
          </p:txBody>
        </p:sp>
        <p:cxnSp>
          <p:nvCxnSpPr>
            <p:cNvPr id="15" name="Shape 14"/>
            <p:cNvCxnSpPr>
              <a:stCxn id="27" idx="2"/>
              <a:endCxn id="10" idx="1"/>
            </p:cNvCxnSpPr>
            <p:nvPr/>
          </p:nvCxnSpPr>
          <p:spPr>
            <a:xfrm rot="10800000" flipV="1">
              <a:off x="304800" y="2190463"/>
              <a:ext cx="152400" cy="1394697"/>
            </a:xfrm>
            <a:prstGeom prst="curvedConnector3">
              <a:avLst>
                <a:gd name="adj1" fmla="val 250000"/>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7" name="Shape 16"/>
            <p:cNvCxnSpPr>
              <a:stCxn id="27" idx="2"/>
              <a:endCxn id="11" idx="1"/>
            </p:cNvCxnSpPr>
            <p:nvPr/>
          </p:nvCxnSpPr>
          <p:spPr>
            <a:xfrm rot="10800000" flipV="1">
              <a:off x="304800" y="2190464"/>
              <a:ext cx="152400" cy="1881146"/>
            </a:xfrm>
            <a:prstGeom prst="curvedConnector3">
              <a:avLst>
                <a:gd name="adj1" fmla="val 250000"/>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1" name="Shape 20"/>
            <p:cNvCxnSpPr>
              <a:stCxn id="27" idx="2"/>
              <a:endCxn id="12" idx="1"/>
            </p:cNvCxnSpPr>
            <p:nvPr/>
          </p:nvCxnSpPr>
          <p:spPr>
            <a:xfrm rot="10800000" flipV="1">
              <a:off x="304800" y="2190464"/>
              <a:ext cx="152400" cy="2490746"/>
            </a:xfrm>
            <a:prstGeom prst="curvedConnector3">
              <a:avLst>
                <a:gd name="adj1" fmla="val 250000"/>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4" name="Shape 23"/>
            <p:cNvCxnSpPr>
              <a:stCxn id="27" idx="2"/>
              <a:endCxn id="13" idx="1"/>
            </p:cNvCxnSpPr>
            <p:nvPr/>
          </p:nvCxnSpPr>
          <p:spPr>
            <a:xfrm rot="10800000" flipV="1">
              <a:off x="304800" y="2190464"/>
              <a:ext cx="152400" cy="3055934"/>
            </a:xfrm>
            <a:prstGeom prst="curvedConnector3">
              <a:avLst>
                <a:gd name="adj1" fmla="val 250000"/>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457200" y="1276064"/>
              <a:ext cx="1295400" cy="1828800"/>
            </a:xfrm>
            <a:prstGeom prst="ellipse">
              <a:avLst/>
            </a:prstGeom>
            <a:solidFill>
              <a:schemeClr val="bg1">
                <a:alpha val="67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Aim Point</a:t>
              </a:r>
              <a:endParaRPr lang="en-US" b="1" dirty="0">
                <a:solidFill>
                  <a:schemeClr val="tx1"/>
                </a:solidFill>
              </a:endParaRPr>
            </a:p>
          </p:txBody>
        </p:sp>
      </p:grpSp>
      <p:grpSp>
        <p:nvGrpSpPr>
          <p:cNvPr id="40" name="Group 39"/>
          <p:cNvGrpSpPr/>
          <p:nvPr/>
        </p:nvGrpSpPr>
        <p:grpSpPr>
          <a:xfrm>
            <a:off x="1752600" y="974680"/>
            <a:ext cx="3750864" cy="2378825"/>
            <a:chOff x="1752600" y="974680"/>
            <a:chExt cx="3750864" cy="2378825"/>
          </a:xfrm>
        </p:grpSpPr>
        <p:sp>
          <p:nvSpPr>
            <p:cNvPr id="68" name="Rectangle 67"/>
            <p:cNvSpPr/>
            <p:nvPr/>
          </p:nvSpPr>
          <p:spPr>
            <a:xfrm>
              <a:off x="3293664" y="3045728"/>
              <a:ext cx="2209800" cy="307777"/>
            </a:xfrm>
            <a:prstGeom prst="rect">
              <a:avLst/>
            </a:prstGeom>
            <a:solidFill>
              <a:schemeClr val="accent3">
                <a:lumMod val="60000"/>
                <a:lumOff val="40000"/>
              </a:schemeClr>
            </a:solidFill>
            <a:ln>
              <a:solidFill>
                <a:schemeClr val="tx1"/>
              </a:solidFill>
            </a:ln>
            <a:effectLst>
              <a:outerShdw blurRad="63500" sx="102000" sy="102000" algn="ctr" rotWithShape="0">
                <a:prstClr val="black">
                  <a:alpha val="40000"/>
                </a:prstClr>
              </a:outerShdw>
            </a:effectLst>
          </p:spPr>
          <p:txBody>
            <a:bodyPr wrap="square">
              <a:spAutoFit/>
            </a:bodyPr>
            <a:lstStyle/>
            <a:p>
              <a:pPr>
                <a:buNone/>
              </a:pPr>
              <a:r>
                <a:rPr lang="en-US" sz="1400" b="1" dirty="0" smtClean="0">
                  <a:latin typeface="Arial" pitchFamily="34" charset="0"/>
                  <a:cs typeface="Arial" pitchFamily="34" charset="0"/>
                </a:rPr>
                <a:t>Professional Schooling</a:t>
              </a:r>
            </a:p>
          </p:txBody>
        </p:sp>
        <p:sp>
          <p:nvSpPr>
            <p:cNvPr id="70" name="Rectangle 69"/>
            <p:cNvSpPr/>
            <p:nvPr/>
          </p:nvSpPr>
          <p:spPr>
            <a:xfrm>
              <a:off x="3657600" y="2286001"/>
              <a:ext cx="1845864" cy="307777"/>
            </a:xfrm>
            <a:prstGeom prst="rect">
              <a:avLst/>
            </a:prstGeom>
            <a:solidFill>
              <a:schemeClr val="tx2">
                <a:lumMod val="20000"/>
                <a:lumOff val="80000"/>
              </a:schemeClr>
            </a:solidFill>
            <a:ln>
              <a:solidFill>
                <a:schemeClr val="tx1"/>
              </a:solidFill>
            </a:ln>
            <a:effectLst>
              <a:outerShdw blurRad="63500" sx="102000" sy="102000" algn="ctr" rotWithShape="0">
                <a:prstClr val="black">
                  <a:alpha val="40000"/>
                </a:prstClr>
              </a:outerShdw>
            </a:effectLst>
          </p:spPr>
          <p:txBody>
            <a:bodyPr wrap="square">
              <a:spAutoFit/>
            </a:bodyPr>
            <a:lstStyle/>
            <a:p>
              <a:pPr>
                <a:buNone/>
              </a:pPr>
              <a:r>
                <a:rPr lang="en-US" sz="1400" b="1" dirty="0" smtClean="0">
                  <a:latin typeface="Arial" pitchFamily="34" charset="0"/>
                  <a:cs typeface="Arial" pitchFamily="34" charset="0"/>
                </a:rPr>
                <a:t>Counseling</a:t>
              </a:r>
            </a:p>
          </p:txBody>
        </p:sp>
        <p:sp>
          <p:nvSpPr>
            <p:cNvPr id="71" name="Rectangle 70"/>
            <p:cNvSpPr/>
            <p:nvPr/>
          </p:nvSpPr>
          <p:spPr>
            <a:xfrm>
              <a:off x="3657600" y="1918649"/>
              <a:ext cx="1845864" cy="307777"/>
            </a:xfrm>
            <a:prstGeom prst="rect">
              <a:avLst/>
            </a:prstGeom>
            <a:solidFill>
              <a:schemeClr val="tx2">
                <a:lumMod val="20000"/>
                <a:lumOff val="80000"/>
              </a:schemeClr>
            </a:solidFill>
            <a:ln>
              <a:solidFill>
                <a:schemeClr val="tx1"/>
              </a:solidFill>
            </a:ln>
            <a:effectLst>
              <a:outerShdw blurRad="63500" sx="102000" sy="102000" algn="ctr" rotWithShape="0">
                <a:prstClr val="black">
                  <a:alpha val="40000"/>
                </a:prstClr>
              </a:outerShdw>
            </a:effectLst>
          </p:spPr>
          <p:txBody>
            <a:bodyPr wrap="square">
              <a:spAutoFit/>
            </a:bodyPr>
            <a:lstStyle/>
            <a:p>
              <a:pPr>
                <a:buNone/>
              </a:pPr>
              <a:r>
                <a:rPr lang="en-US" sz="1400" b="1" dirty="0" smtClean="0">
                  <a:latin typeface="Arial" pitchFamily="34" charset="0"/>
                  <a:cs typeface="Arial" pitchFamily="34" charset="0"/>
                </a:rPr>
                <a:t>Career Mgmt.</a:t>
              </a:r>
            </a:p>
          </p:txBody>
        </p:sp>
        <p:sp>
          <p:nvSpPr>
            <p:cNvPr id="72" name="Rectangle 71"/>
            <p:cNvSpPr/>
            <p:nvPr/>
          </p:nvSpPr>
          <p:spPr>
            <a:xfrm>
              <a:off x="3293664" y="1549024"/>
              <a:ext cx="2209800" cy="307777"/>
            </a:xfrm>
            <a:prstGeom prst="rect">
              <a:avLst/>
            </a:prstGeom>
            <a:solidFill>
              <a:srgbClr val="FF0000"/>
            </a:solidFill>
            <a:ln>
              <a:solidFill>
                <a:schemeClr val="tx1"/>
              </a:solidFill>
            </a:ln>
            <a:effectLst>
              <a:outerShdw blurRad="63500" sx="102000" sy="102000" algn="ctr" rotWithShape="0">
                <a:prstClr val="black">
                  <a:alpha val="40000"/>
                </a:prstClr>
              </a:outerShdw>
            </a:effectLst>
          </p:spPr>
          <p:txBody>
            <a:bodyPr wrap="square">
              <a:spAutoFit/>
            </a:bodyPr>
            <a:lstStyle/>
            <a:p>
              <a:pPr>
                <a:buNone/>
              </a:pPr>
              <a:r>
                <a:rPr lang="en-US" sz="1400" b="1" dirty="0" smtClean="0">
                  <a:solidFill>
                    <a:schemeClr val="bg1"/>
                  </a:solidFill>
                  <a:latin typeface="Arial" pitchFamily="34" charset="0"/>
                  <a:cs typeface="Arial" pitchFamily="34" charset="0"/>
                </a:rPr>
                <a:t>Structured Education</a:t>
              </a:r>
            </a:p>
          </p:txBody>
        </p:sp>
        <p:sp>
          <p:nvSpPr>
            <p:cNvPr id="74" name="Rectangle 73"/>
            <p:cNvSpPr/>
            <p:nvPr/>
          </p:nvSpPr>
          <p:spPr>
            <a:xfrm>
              <a:off x="3657600" y="2667001"/>
              <a:ext cx="1845864" cy="307777"/>
            </a:xfrm>
            <a:prstGeom prst="rect">
              <a:avLst/>
            </a:prstGeom>
            <a:solidFill>
              <a:schemeClr val="tx2">
                <a:lumMod val="20000"/>
                <a:lumOff val="80000"/>
              </a:schemeClr>
            </a:solidFill>
            <a:ln>
              <a:solidFill>
                <a:schemeClr val="tx1"/>
              </a:solidFill>
            </a:ln>
            <a:effectLst>
              <a:outerShdw blurRad="63500" sx="102000" sy="102000" algn="ctr" rotWithShape="0">
                <a:prstClr val="black">
                  <a:alpha val="40000"/>
                </a:prstClr>
              </a:outerShdw>
            </a:effectLst>
          </p:spPr>
          <p:txBody>
            <a:bodyPr wrap="square">
              <a:spAutoFit/>
            </a:bodyPr>
            <a:lstStyle/>
            <a:p>
              <a:pPr>
                <a:buNone/>
              </a:pPr>
              <a:r>
                <a:rPr lang="en-US" sz="1400" b="1" dirty="0" smtClean="0">
                  <a:latin typeface="Arial" pitchFamily="34" charset="0"/>
                  <a:cs typeface="Arial" pitchFamily="34" charset="0"/>
                </a:rPr>
                <a:t>Training Focus</a:t>
              </a:r>
            </a:p>
          </p:txBody>
        </p:sp>
        <p:cxnSp>
          <p:nvCxnSpPr>
            <p:cNvPr id="77" name="Shape 14"/>
            <p:cNvCxnSpPr>
              <a:stCxn id="27" idx="6"/>
              <a:endCxn id="100" idx="1"/>
            </p:cNvCxnSpPr>
            <p:nvPr/>
          </p:nvCxnSpPr>
          <p:spPr>
            <a:xfrm flipV="1">
              <a:off x="1752600" y="1236290"/>
              <a:ext cx="1541064" cy="954174"/>
            </a:xfrm>
            <a:prstGeom prst="curvedConnector3">
              <a:avLst>
                <a:gd name="adj1" fmla="val 50000"/>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3293664" y="974680"/>
              <a:ext cx="2209800" cy="523220"/>
            </a:xfrm>
            <a:prstGeom prst="rect">
              <a:avLst/>
            </a:prstGeom>
            <a:solidFill>
              <a:schemeClr val="accent3">
                <a:lumMod val="60000"/>
                <a:lumOff val="40000"/>
              </a:schemeClr>
            </a:solidFill>
            <a:ln>
              <a:solidFill>
                <a:schemeClr val="tx1"/>
              </a:solidFill>
            </a:ln>
            <a:effectLst>
              <a:outerShdw blurRad="63500" sx="102000" sy="102000" algn="ctr" rotWithShape="0">
                <a:prstClr val="black">
                  <a:alpha val="40000"/>
                </a:prstClr>
              </a:outerShdw>
            </a:effectLst>
          </p:spPr>
          <p:txBody>
            <a:bodyPr wrap="square">
              <a:spAutoFit/>
            </a:bodyPr>
            <a:lstStyle/>
            <a:p>
              <a:pPr>
                <a:buNone/>
              </a:pPr>
              <a:r>
                <a:rPr lang="en-US" sz="1400" b="1" dirty="0" smtClean="0">
                  <a:latin typeface="Arial" pitchFamily="34" charset="0"/>
                  <a:cs typeface="Arial" pitchFamily="34" charset="0"/>
                </a:rPr>
                <a:t>How I impact leader development…</a:t>
              </a:r>
            </a:p>
          </p:txBody>
        </p:sp>
        <p:sp>
          <p:nvSpPr>
            <p:cNvPr id="104" name="Rectangle 103"/>
            <p:cNvSpPr/>
            <p:nvPr/>
          </p:nvSpPr>
          <p:spPr>
            <a:xfrm rot="16200000">
              <a:off x="2914367" y="2286219"/>
              <a:ext cx="1070216" cy="307777"/>
            </a:xfrm>
            <a:prstGeom prst="rect">
              <a:avLst/>
            </a:prstGeom>
            <a:solidFill>
              <a:schemeClr val="tx2">
                <a:lumMod val="20000"/>
                <a:lumOff val="80000"/>
              </a:schemeClr>
            </a:solidFill>
            <a:ln>
              <a:solidFill>
                <a:schemeClr val="tx1"/>
              </a:solidFill>
            </a:ln>
            <a:effectLst>
              <a:outerShdw blurRad="63500" sx="102000" sy="102000" algn="ctr" rotWithShape="0">
                <a:prstClr val="black">
                  <a:alpha val="40000"/>
                </a:prstClr>
              </a:outerShdw>
            </a:effectLst>
          </p:spPr>
          <p:txBody>
            <a:bodyPr wrap="square">
              <a:spAutoFit/>
            </a:bodyPr>
            <a:lstStyle/>
            <a:p>
              <a:pPr algn="ctr">
                <a:buNone/>
              </a:pPr>
              <a:r>
                <a:rPr lang="en-US" sz="1400" b="1" dirty="0" smtClean="0">
                  <a:latin typeface="Arial" pitchFamily="34" charset="0"/>
                  <a:cs typeface="Arial" pitchFamily="34" charset="0"/>
                </a:rPr>
                <a:t>Impact…</a:t>
              </a:r>
            </a:p>
          </p:txBody>
        </p:sp>
      </p:grpSp>
      <p:grpSp>
        <p:nvGrpSpPr>
          <p:cNvPr id="41" name="Group 40"/>
          <p:cNvGrpSpPr/>
          <p:nvPr/>
        </p:nvGrpSpPr>
        <p:grpSpPr>
          <a:xfrm>
            <a:off x="5503464" y="1170296"/>
            <a:ext cx="3107136" cy="1831072"/>
            <a:chOff x="5503464" y="1170296"/>
            <a:chExt cx="3107136" cy="1831072"/>
          </a:xfrm>
        </p:grpSpPr>
        <p:sp>
          <p:nvSpPr>
            <p:cNvPr id="75" name="Rectangle 74"/>
            <p:cNvSpPr/>
            <p:nvPr/>
          </p:nvSpPr>
          <p:spPr>
            <a:xfrm>
              <a:off x="6400800" y="1931591"/>
              <a:ext cx="2209800" cy="307777"/>
            </a:xfrm>
            <a:prstGeom prst="rect">
              <a:avLst/>
            </a:prstGeom>
            <a:solidFill>
              <a:srgbClr val="FF0000"/>
            </a:solidFill>
            <a:ln>
              <a:solidFill>
                <a:schemeClr val="tx1"/>
              </a:solidFill>
            </a:ln>
            <a:effectLst>
              <a:outerShdw blurRad="63500" sx="102000" sy="102000" algn="ctr" rotWithShape="0">
                <a:prstClr val="black">
                  <a:alpha val="40000"/>
                </a:prstClr>
              </a:outerShdw>
            </a:effectLst>
          </p:spPr>
          <p:txBody>
            <a:bodyPr wrap="square">
              <a:spAutoFit/>
            </a:bodyPr>
            <a:lstStyle/>
            <a:p>
              <a:pPr>
                <a:buNone/>
              </a:pPr>
              <a:r>
                <a:rPr lang="en-US" sz="1400" b="1" dirty="0" smtClean="0">
                  <a:solidFill>
                    <a:schemeClr val="bg1"/>
                  </a:solidFill>
                  <a:latin typeface="Arial" pitchFamily="34" charset="0"/>
                  <a:cs typeface="Arial" pitchFamily="34" charset="0"/>
                </a:rPr>
                <a:t>Command Teams</a:t>
              </a:r>
            </a:p>
          </p:txBody>
        </p:sp>
        <p:sp>
          <p:nvSpPr>
            <p:cNvPr id="85" name="Rectangle 84"/>
            <p:cNvSpPr/>
            <p:nvPr/>
          </p:nvSpPr>
          <p:spPr>
            <a:xfrm>
              <a:off x="6400800" y="2312591"/>
              <a:ext cx="2209800" cy="307777"/>
            </a:xfrm>
            <a:prstGeom prst="rect">
              <a:avLst/>
            </a:prstGeom>
            <a:solidFill>
              <a:srgbClr val="FF0000"/>
            </a:solidFill>
            <a:ln>
              <a:solidFill>
                <a:schemeClr val="tx1"/>
              </a:solidFill>
            </a:ln>
            <a:effectLst>
              <a:outerShdw blurRad="63500" sx="102000" sy="102000" algn="ctr" rotWithShape="0">
                <a:prstClr val="black">
                  <a:alpha val="40000"/>
                </a:prstClr>
              </a:outerShdw>
            </a:effectLst>
          </p:spPr>
          <p:txBody>
            <a:bodyPr wrap="square">
              <a:spAutoFit/>
            </a:bodyPr>
            <a:lstStyle/>
            <a:p>
              <a:pPr>
                <a:buNone/>
              </a:pPr>
              <a:r>
                <a:rPr lang="en-US" sz="1400" b="1" dirty="0" smtClean="0">
                  <a:solidFill>
                    <a:schemeClr val="bg1"/>
                  </a:solidFill>
                  <a:latin typeface="Arial" pitchFamily="34" charset="0"/>
                  <a:cs typeface="Arial" pitchFamily="34" charset="0"/>
                </a:rPr>
                <a:t>Junior Officers</a:t>
              </a:r>
            </a:p>
          </p:txBody>
        </p:sp>
        <p:sp>
          <p:nvSpPr>
            <p:cNvPr id="86" name="Rectangle 85"/>
            <p:cNvSpPr/>
            <p:nvPr/>
          </p:nvSpPr>
          <p:spPr>
            <a:xfrm>
              <a:off x="6400800" y="2693591"/>
              <a:ext cx="2209800" cy="307777"/>
            </a:xfrm>
            <a:prstGeom prst="rect">
              <a:avLst/>
            </a:prstGeom>
            <a:solidFill>
              <a:srgbClr val="FF0000"/>
            </a:solidFill>
            <a:ln>
              <a:solidFill>
                <a:schemeClr val="tx1"/>
              </a:solidFill>
            </a:ln>
            <a:effectLst>
              <a:outerShdw blurRad="63500" sx="102000" sy="102000" algn="ctr" rotWithShape="0">
                <a:prstClr val="black">
                  <a:alpha val="40000"/>
                </a:prstClr>
              </a:outerShdw>
            </a:effectLst>
          </p:spPr>
          <p:txBody>
            <a:bodyPr wrap="square">
              <a:spAutoFit/>
            </a:bodyPr>
            <a:lstStyle/>
            <a:p>
              <a:pPr>
                <a:buNone/>
              </a:pPr>
              <a:r>
                <a:rPr lang="en-US" sz="1400" b="1" dirty="0" smtClean="0">
                  <a:solidFill>
                    <a:schemeClr val="bg1"/>
                  </a:solidFill>
                  <a:latin typeface="Arial" pitchFamily="34" charset="0"/>
                  <a:cs typeface="Arial" pitchFamily="34" charset="0"/>
                </a:rPr>
                <a:t>NCOs</a:t>
              </a:r>
            </a:p>
          </p:txBody>
        </p:sp>
        <p:sp>
          <p:nvSpPr>
            <p:cNvPr id="87" name="Rectangle 86"/>
            <p:cNvSpPr/>
            <p:nvPr/>
          </p:nvSpPr>
          <p:spPr>
            <a:xfrm>
              <a:off x="6400800" y="1553568"/>
              <a:ext cx="2209800" cy="307777"/>
            </a:xfrm>
            <a:prstGeom prst="rect">
              <a:avLst/>
            </a:prstGeom>
            <a:solidFill>
              <a:srgbClr val="FF0000"/>
            </a:solidFill>
            <a:ln>
              <a:solidFill>
                <a:schemeClr val="tx1"/>
              </a:solidFill>
            </a:ln>
            <a:effectLst>
              <a:outerShdw blurRad="63500" sx="102000" sy="102000" algn="ctr" rotWithShape="0">
                <a:prstClr val="black">
                  <a:alpha val="40000"/>
                </a:prstClr>
              </a:outerShdw>
            </a:effectLst>
          </p:spPr>
          <p:txBody>
            <a:bodyPr wrap="square">
              <a:spAutoFit/>
            </a:bodyPr>
            <a:lstStyle/>
            <a:p>
              <a:pPr>
                <a:buNone/>
              </a:pPr>
              <a:r>
                <a:rPr lang="en-US" sz="1400" b="1" dirty="0" smtClean="0">
                  <a:solidFill>
                    <a:schemeClr val="bg1"/>
                  </a:solidFill>
                  <a:latin typeface="Arial" pitchFamily="34" charset="0"/>
                  <a:cs typeface="Arial" pitchFamily="34" charset="0"/>
                </a:rPr>
                <a:t>Teams in our Team</a:t>
              </a:r>
            </a:p>
          </p:txBody>
        </p:sp>
        <p:cxnSp>
          <p:nvCxnSpPr>
            <p:cNvPr id="88" name="Shape 14"/>
            <p:cNvCxnSpPr>
              <a:stCxn id="72" idx="3"/>
              <a:endCxn id="87" idx="1"/>
            </p:cNvCxnSpPr>
            <p:nvPr/>
          </p:nvCxnSpPr>
          <p:spPr>
            <a:xfrm>
              <a:off x="5503464" y="1702913"/>
              <a:ext cx="897336" cy="4544"/>
            </a:xfrm>
            <a:prstGeom prst="bentConnector3">
              <a:avLst>
                <a:gd name="adj1" fmla="val 50000"/>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91" name="Shape 14"/>
            <p:cNvCxnSpPr>
              <a:stCxn id="72" idx="3"/>
              <a:endCxn id="75" idx="1"/>
            </p:cNvCxnSpPr>
            <p:nvPr/>
          </p:nvCxnSpPr>
          <p:spPr>
            <a:xfrm>
              <a:off x="5503464" y="1702913"/>
              <a:ext cx="897336" cy="382567"/>
            </a:xfrm>
            <a:prstGeom prst="bentConnector3">
              <a:avLst>
                <a:gd name="adj1" fmla="val 50000"/>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94" name="Shape 14"/>
            <p:cNvCxnSpPr>
              <a:stCxn id="72" idx="3"/>
              <a:endCxn id="85" idx="1"/>
            </p:cNvCxnSpPr>
            <p:nvPr/>
          </p:nvCxnSpPr>
          <p:spPr>
            <a:xfrm>
              <a:off x="5503464" y="1702913"/>
              <a:ext cx="897336" cy="763567"/>
            </a:xfrm>
            <a:prstGeom prst="bentConnector3">
              <a:avLst>
                <a:gd name="adj1" fmla="val 50000"/>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97" name="Shape 14"/>
            <p:cNvCxnSpPr>
              <a:stCxn id="72" idx="3"/>
              <a:endCxn id="86" idx="1"/>
            </p:cNvCxnSpPr>
            <p:nvPr/>
          </p:nvCxnSpPr>
          <p:spPr>
            <a:xfrm>
              <a:off x="5503464" y="1702913"/>
              <a:ext cx="897336" cy="1144567"/>
            </a:xfrm>
            <a:prstGeom prst="bentConnector3">
              <a:avLst>
                <a:gd name="adj1" fmla="val 50000"/>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6400800" y="1170296"/>
              <a:ext cx="2209800" cy="307777"/>
            </a:xfrm>
            <a:prstGeom prst="rect">
              <a:avLst/>
            </a:prstGeom>
            <a:solidFill>
              <a:srgbClr val="FF0000"/>
            </a:solidFill>
            <a:ln>
              <a:solidFill>
                <a:schemeClr val="tx1"/>
              </a:solidFill>
            </a:ln>
            <a:effectLst>
              <a:outerShdw blurRad="63500" sx="102000" sy="102000" algn="ctr" rotWithShape="0">
                <a:prstClr val="black">
                  <a:alpha val="40000"/>
                </a:prstClr>
              </a:outerShdw>
            </a:effectLst>
          </p:spPr>
          <p:txBody>
            <a:bodyPr wrap="square">
              <a:spAutoFit/>
            </a:bodyPr>
            <a:lstStyle/>
            <a:p>
              <a:pPr algn="ctr">
                <a:buNone/>
              </a:pPr>
              <a:r>
                <a:rPr lang="en-US" sz="1400" b="1" dirty="0" smtClean="0">
                  <a:solidFill>
                    <a:schemeClr val="bg1"/>
                  </a:solidFill>
                  <a:latin typeface="Arial" pitchFamily="34" charset="0"/>
                  <a:cs typeface="Arial" pitchFamily="34" charset="0"/>
                </a:rPr>
                <a:t>Focus Groups</a:t>
              </a:r>
            </a:p>
          </p:txBody>
        </p:sp>
      </p:grpSp>
      <p:sp>
        <p:nvSpPr>
          <p:cNvPr id="33" name="Rectangle 32"/>
          <p:cNvSpPr/>
          <p:nvPr/>
        </p:nvSpPr>
        <p:spPr>
          <a:xfrm>
            <a:off x="119416" y="838200"/>
            <a:ext cx="2980303" cy="369332"/>
          </a:xfrm>
          <a:prstGeom prst="rect">
            <a:avLst/>
          </a:prstGeom>
        </p:spPr>
        <p:txBody>
          <a:bodyPr wrap="none">
            <a:spAutoFit/>
          </a:bodyPr>
          <a:lstStyle/>
          <a:p>
            <a:r>
              <a:rPr lang="en-US" b="1" i="1" u="sng" dirty="0" smtClean="0">
                <a:solidFill>
                  <a:schemeClr val="tx2"/>
                </a:solidFill>
                <a:latin typeface="Arial" pitchFamily="34" charset="0"/>
                <a:cs typeface="Arial" pitchFamily="34" charset="0"/>
              </a:rPr>
              <a:t>Professional competence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20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20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F9814C0-CAF9-4252-9808-64BEFC5179DE}" type="slidenum">
              <a:rPr lang="en-US" smtClean="0"/>
              <a:pPr/>
              <a:t>22</a:t>
            </a:fld>
            <a:endParaRPr lang="en-US"/>
          </a:p>
        </p:txBody>
      </p:sp>
      <p:sp>
        <p:nvSpPr>
          <p:cNvPr id="4" name="Rectangle 3"/>
          <p:cNvSpPr/>
          <p:nvPr/>
        </p:nvSpPr>
        <p:spPr>
          <a:xfrm>
            <a:off x="3293664" y="1549024"/>
            <a:ext cx="2209800" cy="307777"/>
          </a:xfrm>
          <a:prstGeom prst="rect">
            <a:avLst/>
          </a:prstGeom>
          <a:solidFill>
            <a:srgbClr val="FF0000"/>
          </a:solidFill>
          <a:ln>
            <a:solidFill>
              <a:schemeClr val="tx1"/>
            </a:solidFill>
          </a:ln>
          <a:effectLst>
            <a:outerShdw blurRad="63500" sx="102000" sy="102000" algn="ctr" rotWithShape="0">
              <a:prstClr val="black">
                <a:alpha val="40000"/>
              </a:prstClr>
            </a:outerShdw>
          </a:effectLst>
        </p:spPr>
        <p:txBody>
          <a:bodyPr wrap="square">
            <a:spAutoFit/>
          </a:bodyPr>
          <a:lstStyle/>
          <a:p>
            <a:pPr>
              <a:buNone/>
            </a:pPr>
            <a:r>
              <a:rPr lang="en-US" sz="1400" b="1" dirty="0" smtClean="0">
                <a:solidFill>
                  <a:schemeClr val="bg1"/>
                </a:solidFill>
                <a:latin typeface="Arial" pitchFamily="34" charset="0"/>
                <a:cs typeface="Arial" pitchFamily="34" charset="0"/>
              </a:rPr>
              <a:t>Structured Education</a:t>
            </a:r>
          </a:p>
        </p:txBody>
      </p:sp>
      <p:sp>
        <p:nvSpPr>
          <p:cNvPr id="5" name="Rectangle 4"/>
          <p:cNvSpPr/>
          <p:nvPr/>
        </p:nvSpPr>
        <p:spPr>
          <a:xfrm>
            <a:off x="6400800" y="1931591"/>
            <a:ext cx="2209800" cy="307777"/>
          </a:xfrm>
          <a:prstGeom prst="rect">
            <a:avLst/>
          </a:prstGeom>
          <a:solidFill>
            <a:srgbClr val="FF0000"/>
          </a:solidFill>
          <a:ln>
            <a:solidFill>
              <a:schemeClr val="tx1"/>
            </a:solidFill>
          </a:ln>
          <a:effectLst>
            <a:outerShdw blurRad="63500" sx="102000" sy="102000" algn="ctr" rotWithShape="0">
              <a:prstClr val="black">
                <a:alpha val="40000"/>
              </a:prstClr>
            </a:outerShdw>
          </a:effectLst>
        </p:spPr>
        <p:txBody>
          <a:bodyPr wrap="square">
            <a:spAutoFit/>
          </a:bodyPr>
          <a:lstStyle/>
          <a:p>
            <a:pPr>
              <a:buNone/>
            </a:pPr>
            <a:r>
              <a:rPr lang="en-US" sz="1400" b="1" dirty="0" smtClean="0">
                <a:solidFill>
                  <a:schemeClr val="bg1"/>
                </a:solidFill>
                <a:latin typeface="Arial" pitchFamily="34" charset="0"/>
                <a:cs typeface="Arial" pitchFamily="34" charset="0"/>
              </a:rPr>
              <a:t>Command Teams</a:t>
            </a:r>
          </a:p>
        </p:txBody>
      </p:sp>
      <p:sp>
        <p:nvSpPr>
          <p:cNvPr id="6" name="Rectangle 5"/>
          <p:cNvSpPr/>
          <p:nvPr/>
        </p:nvSpPr>
        <p:spPr>
          <a:xfrm>
            <a:off x="6400800" y="2312591"/>
            <a:ext cx="2209800" cy="307777"/>
          </a:xfrm>
          <a:prstGeom prst="rect">
            <a:avLst/>
          </a:prstGeom>
          <a:solidFill>
            <a:srgbClr val="FF0000"/>
          </a:solidFill>
          <a:ln>
            <a:solidFill>
              <a:schemeClr val="tx1"/>
            </a:solidFill>
          </a:ln>
          <a:effectLst>
            <a:outerShdw blurRad="63500" sx="102000" sy="102000" algn="ctr" rotWithShape="0">
              <a:prstClr val="black">
                <a:alpha val="40000"/>
              </a:prstClr>
            </a:outerShdw>
          </a:effectLst>
        </p:spPr>
        <p:txBody>
          <a:bodyPr wrap="square">
            <a:spAutoFit/>
          </a:bodyPr>
          <a:lstStyle/>
          <a:p>
            <a:pPr>
              <a:buNone/>
            </a:pPr>
            <a:r>
              <a:rPr lang="en-US" sz="1400" b="1" dirty="0" smtClean="0">
                <a:solidFill>
                  <a:schemeClr val="bg1"/>
                </a:solidFill>
                <a:latin typeface="Arial" pitchFamily="34" charset="0"/>
                <a:cs typeface="Arial" pitchFamily="34" charset="0"/>
              </a:rPr>
              <a:t>Junior Officers</a:t>
            </a:r>
          </a:p>
        </p:txBody>
      </p:sp>
      <p:sp>
        <p:nvSpPr>
          <p:cNvPr id="7" name="Rectangle 6"/>
          <p:cNvSpPr/>
          <p:nvPr/>
        </p:nvSpPr>
        <p:spPr>
          <a:xfrm>
            <a:off x="6400800" y="2693591"/>
            <a:ext cx="2209800" cy="307777"/>
          </a:xfrm>
          <a:prstGeom prst="rect">
            <a:avLst/>
          </a:prstGeom>
          <a:solidFill>
            <a:srgbClr val="FF0000"/>
          </a:solidFill>
          <a:ln>
            <a:solidFill>
              <a:schemeClr val="tx1"/>
            </a:solidFill>
          </a:ln>
          <a:effectLst>
            <a:outerShdw blurRad="63500" sx="102000" sy="102000" algn="ctr" rotWithShape="0">
              <a:prstClr val="black">
                <a:alpha val="40000"/>
              </a:prstClr>
            </a:outerShdw>
          </a:effectLst>
        </p:spPr>
        <p:txBody>
          <a:bodyPr wrap="square">
            <a:spAutoFit/>
          </a:bodyPr>
          <a:lstStyle/>
          <a:p>
            <a:pPr>
              <a:buNone/>
            </a:pPr>
            <a:r>
              <a:rPr lang="en-US" sz="1400" b="1" dirty="0" smtClean="0">
                <a:solidFill>
                  <a:schemeClr val="bg1"/>
                </a:solidFill>
                <a:latin typeface="Arial" pitchFamily="34" charset="0"/>
                <a:cs typeface="Arial" pitchFamily="34" charset="0"/>
              </a:rPr>
              <a:t>NCOs</a:t>
            </a:r>
          </a:p>
        </p:txBody>
      </p:sp>
      <p:sp>
        <p:nvSpPr>
          <p:cNvPr id="8" name="Rectangle 7"/>
          <p:cNvSpPr/>
          <p:nvPr/>
        </p:nvSpPr>
        <p:spPr>
          <a:xfrm>
            <a:off x="6400800" y="1553568"/>
            <a:ext cx="2209800" cy="307777"/>
          </a:xfrm>
          <a:prstGeom prst="rect">
            <a:avLst/>
          </a:prstGeom>
          <a:solidFill>
            <a:srgbClr val="FF0000"/>
          </a:solidFill>
          <a:ln>
            <a:solidFill>
              <a:schemeClr val="tx1"/>
            </a:solidFill>
          </a:ln>
          <a:effectLst>
            <a:outerShdw blurRad="63500" sx="102000" sy="102000" algn="ctr" rotWithShape="0">
              <a:prstClr val="black">
                <a:alpha val="40000"/>
              </a:prstClr>
            </a:outerShdw>
          </a:effectLst>
        </p:spPr>
        <p:txBody>
          <a:bodyPr wrap="square">
            <a:spAutoFit/>
          </a:bodyPr>
          <a:lstStyle/>
          <a:p>
            <a:pPr>
              <a:buNone/>
            </a:pPr>
            <a:r>
              <a:rPr lang="en-US" sz="1400" b="1" dirty="0" smtClean="0">
                <a:solidFill>
                  <a:schemeClr val="bg1"/>
                </a:solidFill>
                <a:latin typeface="Arial" pitchFamily="34" charset="0"/>
                <a:cs typeface="Arial" pitchFamily="34" charset="0"/>
              </a:rPr>
              <a:t>Teams in our Team</a:t>
            </a:r>
          </a:p>
        </p:txBody>
      </p:sp>
      <p:cxnSp>
        <p:nvCxnSpPr>
          <p:cNvPr id="9" name="Shape 14"/>
          <p:cNvCxnSpPr>
            <a:stCxn id="4" idx="3"/>
            <a:endCxn id="8" idx="1"/>
          </p:cNvCxnSpPr>
          <p:nvPr/>
        </p:nvCxnSpPr>
        <p:spPr>
          <a:xfrm>
            <a:off x="5503464" y="1702913"/>
            <a:ext cx="897336" cy="4544"/>
          </a:xfrm>
          <a:prstGeom prst="bentConnector3">
            <a:avLst>
              <a:gd name="adj1" fmla="val 50000"/>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 name="Shape 14"/>
          <p:cNvCxnSpPr>
            <a:stCxn id="4" idx="3"/>
            <a:endCxn id="5" idx="1"/>
          </p:cNvCxnSpPr>
          <p:nvPr/>
        </p:nvCxnSpPr>
        <p:spPr>
          <a:xfrm>
            <a:off x="5503464" y="1702913"/>
            <a:ext cx="897336" cy="382567"/>
          </a:xfrm>
          <a:prstGeom prst="bentConnector3">
            <a:avLst>
              <a:gd name="adj1" fmla="val 50000"/>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1" name="Shape 14"/>
          <p:cNvCxnSpPr>
            <a:stCxn id="4" idx="3"/>
            <a:endCxn id="6" idx="1"/>
          </p:cNvCxnSpPr>
          <p:nvPr/>
        </p:nvCxnSpPr>
        <p:spPr>
          <a:xfrm>
            <a:off x="5503464" y="1702913"/>
            <a:ext cx="897336" cy="763567"/>
          </a:xfrm>
          <a:prstGeom prst="bentConnector3">
            <a:avLst>
              <a:gd name="adj1" fmla="val 50000"/>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2" name="Shape 14"/>
          <p:cNvCxnSpPr>
            <a:stCxn id="4" idx="3"/>
            <a:endCxn id="7" idx="1"/>
          </p:cNvCxnSpPr>
          <p:nvPr/>
        </p:nvCxnSpPr>
        <p:spPr>
          <a:xfrm>
            <a:off x="5503464" y="1702913"/>
            <a:ext cx="897336" cy="1144567"/>
          </a:xfrm>
          <a:prstGeom prst="bentConnector3">
            <a:avLst>
              <a:gd name="adj1" fmla="val 50000"/>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400800" y="1170296"/>
            <a:ext cx="2209800" cy="307777"/>
          </a:xfrm>
          <a:prstGeom prst="rect">
            <a:avLst/>
          </a:prstGeom>
          <a:solidFill>
            <a:srgbClr val="FF0000"/>
          </a:solidFill>
          <a:ln>
            <a:solidFill>
              <a:schemeClr val="tx1"/>
            </a:solidFill>
          </a:ln>
          <a:effectLst>
            <a:outerShdw blurRad="63500" sx="102000" sy="102000" algn="ctr" rotWithShape="0">
              <a:prstClr val="black">
                <a:alpha val="40000"/>
              </a:prstClr>
            </a:outerShdw>
          </a:effectLst>
        </p:spPr>
        <p:txBody>
          <a:bodyPr wrap="square">
            <a:spAutoFit/>
          </a:bodyPr>
          <a:lstStyle/>
          <a:p>
            <a:pPr algn="ctr">
              <a:buNone/>
            </a:pPr>
            <a:r>
              <a:rPr lang="en-US" sz="1400" b="1" dirty="0" smtClean="0">
                <a:solidFill>
                  <a:schemeClr val="bg1"/>
                </a:solidFill>
                <a:latin typeface="Arial" pitchFamily="34" charset="0"/>
                <a:cs typeface="Arial" pitchFamily="34" charset="0"/>
              </a:rPr>
              <a:t>Focus Groups</a:t>
            </a:r>
          </a:p>
        </p:txBody>
      </p:sp>
      <p:sp>
        <p:nvSpPr>
          <p:cNvPr id="14" name="Title 1"/>
          <p:cNvSpPr>
            <a:spLocks noGrp="1"/>
          </p:cNvSpPr>
          <p:nvPr>
            <p:ph type="title"/>
          </p:nvPr>
        </p:nvSpPr>
        <p:spPr/>
        <p:txBody>
          <a:bodyPr>
            <a:noAutofit/>
          </a:bodyPr>
          <a:lstStyle/>
          <a:p>
            <a:r>
              <a:rPr lang="en-US" sz="3600" dirty="0" smtClean="0"/>
              <a:t>Fiscal Year 12 Leader Development</a:t>
            </a:r>
            <a:endParaRPr lang="en-US" sz="3600" dirty="0"/>
          </a:p>
        </p:txBody>
      </p:sp>
      <p:sp>
        <p:nvSpPr>
          <p:cNvPr id="15" name="Flowchart: Process 14"/>
          <p:cNvSpPr/>
          <p:nvPr/>
        </p:nvSpPr>
        <p:spPr>
          <a:xfrm>
            <a:off x="304800" y="3200400"/>
            <a:ext cx="1538068" cy="685800"/>
          </a:xfrm>
          <a:prstGeom prst="flowChartProcess">
            <a:avLst/>
          </a:prstGeom>
          <a:solidFill>
            <a:srgbClr val="FFFFCC"/>
          </a:solidFill>
          <a:ln w="19050" cmpd="dbl">
            <a:solidFill>
              <a:schemeClr val="tx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lIns="91440" rIns="91440" rtlCol="0" anchor="t" anchorCtr="0"/>
          <a:lstStyle/>
          <a:p>
            <a:r>
              <a:rPr lang="en-US" sz="1200" b="1" dirty="0" smtClean="0">
                <a:solidFill>
                  <a:schemeClr val="tx1"/>
                </a:solidFill>
              </a:rPr>
              <a:t>Leader Professional Development</a:t>
            </a:r>
          </a:p>
          <a:p>
            <a:r>
              <a:rPr lang="en-US" sz="1200" b="1" dirty="0" smtClean="0">
                <a:solidFill>
                  <a:schemeClr val="tx2"/>
                </a:solidFill>
              </a:rPr>
              <a:t>“Management”</a:t>
            </a:r>
          </a:p>
          <a:p>
            <a:endParaRPr lang="en-US" sz="1200" b="1" dirty="0">
              <a:solidFill>
                <a:schemeClr val="tx1"/>
              </a:solidFill>
            </a:endParaRPr>
          </a:p>
        </p:txBody>
      </p:sp>
      <p:sp>
        <p:nvSpPr>
          <p:cNvPr id="16" name="Flowchart: Process 15"/>
          <p:cNvSpPr/>
          <p:nvPr/>
        </p:nvSpPr>
        <p:spPr>
          <a:xfrm>
            <a:off x="304800" y="3931140"/>
            <a:ext cx="1538068" cy="621066"/>
          </a:xfrm>
          <a:prstGeom prst="flowChartProcess">
            <a:avLst/>
          </a:prstGeom>
          <a:solidFill>
            <a:srgbClr val="FFFFCC"/>
          </a:solidFill>
          <a:ln w="19050" cmpd="dbl">
            <a:solidFill>
              <a:schemeClr val="tx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lIns="91440" rIns="91440" rtlCol="0" anchor="t" anchorCtr="0"/>
          <a:lstStyle/>
          <a:p>
            <a:r>
              <a:rPr lang="en-US" sz="1200" b="1" dirty="0" smtClean="0">
                <a:solidFill>
                  <a:schemeClr val="tx1"/>
                </a:solidFill>
              </a:rPr>
              <a:t>Command Teams</a:t>
            </a:r>
          </a:p>
          <a:p>
            <a:r>
              <a:rPr lang="en-US" sz="1200" b="1" dirty="0" smtClean="0">
                <a:solidFill>
                  <a:schemeClr val="tx2"/>
                </a:solidFill>
              </a:rPr>
              <a:t>“Tools for the Command Team” </a:t>
            </a:r>
          </a:p>
          <a:p>
            <a:endParaRPr lang="en-US" sz="1200" b="1" dirty="0">
              <a:solidFill>
                <a:schemeClr val="tx1"/>
              </a:solidFill>
            </a:endParaRPr>
          </a:p>
        </p:txBody>
      </p:sp>
      <p:sp>
        <p:nvSpPr>
          <p:cNvPr id="17" name="Flowchart: Process 16"/>
          <p:cNvSpPr/>
          <p:nvPr/>
        </p:nvSpPr>
        <p:spPr>
          <a:xfrm>
            <a:off x="304800" y="4597400"/>
            <a:ext cx="1538068" cy="533400"/>
          </a:xfrm>
          <a:prstGeom prst="flowChartProcess">
            <a:avLst/>
          </a:prstGeom>
          <a:solidFill>
            <a:srgbClr val="FFFFCC"/>
          </a:solidFill>
          <a:ln w="19050" cmpd="dbl">
            <a:solidFill>
              <a:schemeClr val="tx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lIns="91440" rIns="91440" rtlCol="0" anchor="t" anchorCtr="0"/>
          <a:lstStyle/>
          <a:p>
            <a:r>
              <a:rPr lang="en-US" sz="1200" b="1" dirty="0" smtClean="0">
                <a:solidFill>
                  <a:schemeClr val="tx1"/>
                </a:solidFill>
              </a:rPr>
              <a:t>Junior Officers</a:t>
            </a:r>
          </a:p>
          <a:p>
            <a:r>
              <a:rPr lang="en-US" sz="1200" b="1" dirty="0" smtClean="0">
                <a:solidFill>
                  <a:schemeClr val="tx2"/>
                </a:solidFill>
              </a:rPr>
              <a:t>“Professionalism”</a:t>
            </a:r>
          </a:p>
          <a:p>
            <a:endParaRPr lang="en-US" sz="1200" b="1" dirty="0">
              <a:solidFill>
                <a:schemeClr val="tx1"/>
              </a:solidFill>
            </a:endParaRPr>
          </a:p>
        </p:txBody>
      </p:sp>
      <p:sp>
        <p:nvSpPr>
          <p:cNvPr id="18" name="Flowchart: Process 17"/>
          <p:cNvSpPr/>
          <p:nvPr/>
        </p:nvSpPr>
        <p:spPr>
          <a:xfrm>
            <a:off x="304800" y="5181600"/>
            <a:ext cx="1538068" cy="533400"/>
          </a:xfrm>
          <a:prstGeom prst="flowChartProcess">
            <a:avLst/>
          </a:prstGeom>
          <a:solidFill>
            <a:srgbClr val="FFFFCC"/>
          </a:solidFill>
          <a:ln w="19050" cmpd="dbl">
            <a:solidFill>
              <a:schemeClr val="tx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lIns="91440" rIns="91440" rtlCol="0" anchor="t" anchorCtr="0"/>
          <a:lstStyle/>
          <a:p>
            <a:r>
              <a:rPr lang="en-US" sz="1200" b="1" dirty="0" smtClean="0">
                <a:solidFill>
                  <a:schemeClr val="tx1"/>
                </a:solidFill>
              </a:rPr>
              <a:t>NCOs</a:t>
            </a:r>
          </a:p>
          <a:p>
            <a:r>
              <a:rPr lang="en-US" sz="1200" b="1" dirty="0" smtClean="0">
                <a:solidFill>
                  <a:schemeClr val="tx2"/>
                </a:solidFill>
              </a:rPr>
              <a:t>“Small Unit </a:t>
            </a:r>
            <a:r>
              <a:rPr lang="en-US" sz="1200" b="1" dirty="0" err="1" smtClean="0">
                <a:solidFill>
                  <a:schemeClr val="tx2"/>
                </a:solidFill>
              </a:rPr>
              <a:t>Ldrship</a:t>
            </a:r>
            <a:r>
              <a:rPr lang="en-US" sz="1200" b="1" dirty="0" smtClean="0">
                <a:solidFill>
                  <a:schemeClr val="tx2"/>
                </a:solidFill>
              </a:rPr>
              <a:t>”</a:t>
            </a:r>
          </a:p>
          <a:p>
            <a:endParaRPr lang="en-US" sz="1200" b="1" dirty="0">
              <a:solidFill>
                <a:schemeClr val="tx1"/>
              </a:solidFill>
            </a:endParaRPr>
          </a:p>
        </p:txBody>
      </p:sp>
      <p:sp>
        <p:nvSpPr>
          <p:cNvPr id="19" name="Flowchart: Process 18"/>
          <p:cNvSpPr/>
          <p:nvPr/>
        </p:nvSpPr>
        <p:spPr>
          <a:xfrm>
            <a:off x="1981200" y="3200400"/>
            <a:ext cx="1538068" cy="685800"/>
          </a:xfrm>
          <a:prstGeom prst="flowChartProcess">
            <a:avLst/>
          </a:prstGeom>
          <a:solidFill>
            <a:srgbClr val="FFFFCC"/>
          </a:solidFill>
          <a:ln w="19050" cmpd="dbl">
            <a:solidFill>
              <a:schemeClr val="tx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lIns="91440" rIns="91440" rtlCol="0" anchor="t" anchorCtr="0"/>
          <a:lstStyle/>
          <a:p>
            <a:r>
              <a:rPr lang="en-US" sz="1200" b="1" dirty="0" smtClean="0">
                <a:solidFill>
                  <a:schemeClr val="tx1"/>
                </a:solidFill>
              </a:rPr>
              <a:t>Leader Professional Development</a:t>
            </a:r>
          </a:p>
          <a:p>
            <a:r>
              <a:rPr lang="en-US" sz="1200" b="1" dirty="0" smtClean="0">
                <a:solidFill>
                  <a:schemeClr val="tx2"/>
                </a:solidFill>
              </a:rPr>
              <a:t>“Live Fires”</a:t>
            </a:r>
          </a:p>
          <a:p>
            <a:endParaRPr lang="en-US" sz="1200" b="1" dirty="0">
              <a:solidFill>
                <a:schemeClr val="tx1"/>
              </a:solidFill>
            </a:endParaRPr>
          </a:p>
        </p:txBody>
      </p:sp>
      <p:sp>
        <p:nvSpPr>
          <p:cNvPr id="20" name="Flowchart: Process 19"/>
          <p:cNvSpPr/>
          <p:nvPr/>
        </p:nvSpPr>
        <p:spPr>
          <a:xfrm>
            <a:off x="1981200" y="3931140"/>
            <a:ext cx="1538068" cy="621066"/>
          </a:xfrm>
          <a:prstGeom prst="flowChartProcess">
            <a:avLst/>
          </a:prstGeom>
          <a:solidFill>
            <a:srgbClr val="FFFFCC"/>
          </a:solidFill>
          <a:ln w="19050" cmpd="dbl">
            <a:solidFill>
              <a:schemeClr val="tx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lIns="91440" rIns="91440" rtlCol="0" anchor="t" anchorCtr="0"/>
          <a:lstStyle/>
          <a:p>
            <a:r>
              <a:rPr lang="en-US" sz="1200" b="1" dirty="0" smtClean="0">
                <a:solidFill>
                  <a:schemeClr val="tx1"/>
                </a:solidFill>
              </a:rPr>
              <a:t>Command Teams</a:t>
            </a:r>
          </a:p>
          <a:p>
            <a:r>
              <a:rPr lang="en-US" sz="1200" b="1" dirty="0" smtClean="0">
                <a:solidFill>
                  <a:schemeClr val="tx2"/>
                </a:solidFill>
              </a:rPr>
              <a:t>“Science of Combined Arms” </a:t>
            </a:r>
          </a:p>
          <a:p>
            <a:endParaRPr lang="en-US" sz="1200" b="1" dirty="0">
              <a:solidFill>
                <a:schemeClr val="tx1"/>
              </a:solidFill>
            </a:endParaRPr>
          </a:p>
        </p:txBody>
      </p:sp>
      <p:sp>
        <p:nvSpPr>
          <p:cNvPr id="21" name="Flowchart: Process 20"/>
          <p:cNvSpPr/>
          <p:nvPr/>
        </p:nvSpPr>
        <p:spPr>
          <a:xfrm>
            <a:off x="1981200" y="4597400"/>
            <a:ext cx="1538068" cy="533400"/>
          </a:xfrm>
          <a:prstGeom prst="flowChartProcess">
            <a:avLst/>
          </a:prstGeom>
          <a:solidFill>
            <a:srgbClr val="FFFFCC"/>
          </a:solidFill>
          <a:ln w="19050" cmpd="dbl">
            <a:solidFill>
              <a:schemeClr val="tx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lIns="91440" rIns="91440" rtlCol="0" anchor="t" anchorCtr="0"/>
          <a:lstStyle/>
          <a:p>
            <a:r>
              <a:rPr lang="en-US" sz="1200" b="1" dirty="0" smtClean="0">
                <a:solidFill>
                  <a:schemeClr val="tx1"/>
                </a:solidFill>
              </a:rPr>
              <a:t>Junior Officers</a:t>
            </a:r>
          </a:p>
          <a:p>
            <a:r>
              <a:rPr lang="en-US" sz="1200" b="1" dirty="0" smtClean="0">
                <a:solidFill>
                  <a:schemeClr val="tx2"/>
                </a:solidFill>
              </a:rPr>
              <a:t>“Leadership”</a:t>
            </a:r>
          </a:p>
          <a:p>
            <a:endParaRPr lang="en-US" sz="1200" b="1" dirty="0">
              <a:solidFill>
                <a:schemeClr val="tx1"/>
              </a:solidFill>
            </a:endParaRPr>
          </a:p>
        </p:txBody>
      </p:sp>
      <p:sp>
        <p:nvSpPr>
          <p:cNvPr id="22" name="Flowchart: Process 21"/>
          <p:cNvSpPr/>
          <p:nvPr/>
        </p:nvSpPr>
        <p:spPr>
          <a:xfrm>
            <a:off x="1981200" y="5181600"/>
            <a:ext cx="1538068" cy="533400"/>
          </a:xfrm>
          <a:prstGeom prst="flowChartProcess">
            <a:avLst/>
          </a:prstGeom>
          <a:solidFill>
            <a:srgbClr val="FFFFCC"/>
          </a:solidFill>
          <a:ln w="19050" cmpd="dbl">
            <a:solidFill>
              <a:schemeClr val="tx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lIns="91440" rIns="91440" rtlCol="0" anchor="t" anchorCtr="0"/>
          <a:lstStyle/>
          <a:p>
            <a:r>
              <a:rPr lang="en-US" sz="1200" b="1" dirty="0" smtClean="0">
                <a:solidFill>
                  <a:schemeClr val="tx1"/>
                </a:solidFill>
              </a:rPr>
              <a:t>NCOs</a:t>
            </a:r>
          </a:p>
          <a:p>
            <a:r>
              <a:rPr lang="en-US" sz="1200" b="1" dirty="0" smtClean="0">
                <a:solidFill>
                  <a:schemeClr val="tx2"/>
                </a:solidFill>
              </a:rPr>
              <a:t>“Small Unit </a:t>
            </a:r>
            <a:r>
              <a:rPr lang="en-US" sz="1200" b="1" dirty="0" err="1" smtClean="0">
                <a:solidFill>
                  <a:schemeClr val="tx2"/>
                </a:solidFill>
              </a:rPr>
              <a:t>Ldrship</a:t>
            </a:r>
            <a:r>
              <a:rPr lang="en-US" sz="1200" b="1" dirty="0" smtClean="0">
                <a:solidFill>
                  <a:schemeClr val="tx2"/>
                </a:solidFill>
              </a:rPr>
              <a:t>”</a:t>
            </a:r>
          </a:p>
          <a:p>
            <a:endParaRPr lang="en-US" sz="1200" b="1" dirty="0">
              <a:solidFill>
                <a:schemeClr val="tx1"/>
              </a:solidFill>
            </a:endParaRPr>
          </a:p>
        </p:txBody>
      </p:sp>
      <p:sp>
        <p:nvSpPr>
          <p:cNvPr id="23" name="Flowchart: Process 22"/>
          <p:cNvSpPr/>
          <p:nvPr/>
        </p:nvSpPr>
        <p:spPr>
          <a:xfrm>
            <a:off x="3657600" y="3200400"/>
            <a:ext cx="1538068" cy="685800"/>
          </a:xfrm>
          <a:prstGeom prst="flowChartProcess">
            <a:avLst/>
          </a:prstGeom>
          <a:solidFill>
            <a:srgbClr val="FFFFCC"/>
          </a:solidFill>
          <a:ln w="19050" cmpd="dbl">
            <a:solidFill>
              <a:schemeClr val="tx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lIns="91440" rIns="91440" rtlCol="0" anchor="t" anchorCtr="0"/>
          <a:lstStyle/>
          <a:p>
            <a:r>
              <a:rPr lang="en-US" sz="1200" b="1" dirty="0" smtClean="0">
                <a:solidFill>
                  <a:schemeClr val="tx1"/>
                </a:solidFill>
              </a:rPr>
              <a:t>Leader Professional Development</a:t>
            </a:r>
          </a:p>
          <a:p>
            <a:r>
              <a:rPr lang="en-US" sz="1200" b="1" dirty="0" smtClean="0">
                <a:solidFill>
                  <a:schemeClr val="tx2"/>
                </a:solidFill>
              </a:rPr>
              <a:t>“Tactical SOP”</a:t>
            </a:r>
          </a:p>
          <a:p>
            <a:endParaRPr lang="en-US" sz="1200" b="1" dirty="0">
              <a:solidFill>
                <a:schemeClr val="tx1"/>
              </a:solidFill>
            </a:endParaRPr>
          </a:p>
        </p:txBody>
      </p:sp>
      <p:sp>
        <p:nvSpPr>
          <p:cNvPr id="24" name="Flowchart: Process 23"/>
          <p:cNvSpPr/>
          <p:nvPr/>
        </p:nvSpPr>
        <p:spPr>
          <a:xfrm>
            <a:off x="3657600" y="3931140"/>
            <a:ext cx="1538068" cy="621066"/>
          </a:xfrm>
          <a:prstGeom prst="flowChartProcess">
            <a:avLst/>
          </a:prstGeom>
          <a:solidFill>
            <a:srgbClr val="FFFFCC"/>
          </a:solidFill>
          <a:ln w="19050" cmpd="dbl">
            <a:solidFill>
              <a:schemeClr val="tx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lIns="91440" rIns="91440" rtlCol="0" anchor="t" anchorCtr="0"/>
          <a:lstStyle/>
          <a:p>
            <a:r>
              <a:rPr lang="en-US" sz="1200" b="1" dirty="0" smtClean="0">
                <a:solidFill>
                  <a:schemeClr val="tx1"/>
                </a:solidFill>
              </a:rPr>
              <a:t>Command Teams</a:t>
            </a:r>
          </a:p>
          <a:p>
            <a:r>
              <a:rPr lang="en-US" sz="1200" b="1" dirty="0" smtClean="0">
                <a:solidFill>
                  <a:schemeClr val="tx2"/>
                </a:solidFill>
              </a:rPr>
              <a:t>“Art of Combined Arms”</a:t>
            </a:r>
          </a:p>
          <a:p>
            <a:endParaRPr lang="en-US" sz="1200" b="1" dirty="0">
              <a:solidFill>
                <a:schemeClr val="tx1"/>
              </a:solidFill>
            </a:endParaRPr>
          </a:p>
        </p:txBody>
      </p:sp>
      <p:sp>
        <p:nvSpPr>
          <p:cNvPr id="25" name="Flowchart: Process 24"/>
          <p:cNvSpPr/>
          <p:nvPr/>
        </p:nvSpPr>
        <p:spPr>
          <a:xfrm>
            <a:off x="3657600" y="4597400"/>
            <a:ext cx="1538068" cy="533400"/>
          </a:xfrm>
          <a:prstGeom prst="flowChartProcess">
            <a:avLst/>
          </a:prstGeom>
          <a:solidFill>
            <a:srgbClr val="FFFFCC"/>
          </a:solidFill>
          <a:ln w="19050" cmpd="dbl">
            <a:solidFill>
              <a:schemeClr val="tx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lIns="91440" rIns="91440" rtlCol="0" anchor="t" anchorCtr="0"/>
          <a:lstStyle/>
          <a:p>
            <a:r>
              <a:rPr lang="en-US" sz="1200" b="1" dirty="0" smtClean="0">
                <a:solidFill>
                  <a:schemeClr val="tx1"/>
                </a:solidFill>
              </a:rPr>
              <a:t>Junior Officers</a:t>
            </a:r>
          </a:p>
          <a:p>
            <a:r>
              <a:rPr lang="en-US" sz="1200" b="1" dirty="0" smtClean="0">
                <a:solidFill>
                  <a:schemeClr val="tx2"/>
                </a:solidFill>
              </a:rPr>
              <a:t>“Battle Drills”</a:t>
            </a:r>
          </a:p>
          <a:p>
            <a:endParaRPr lang="en-US" sz="1200" b="1" dirty="0">
              <a:solidFill>
                <a:schemeClr val="tx1"/>
              </a:solidFill>
            </a:endParaRPr>
          </a:p>
        </p:txBody>
      </p:sp>
      <p:sp>
        <p:nvSpPr>
          <p:cNvPr id="26" name="Flowchart: Process 25"/>
          <p:cNvSpPr/>
          <p:nvPr/>
        </p:nvSpPr>
        <p:spPr>
          <a:xfrm>
            <a:off x="3657600" y="5181600"/>
            <a:ext cx="1538068" cy="533400"/>
          </a:xfrm>
          <a:prstGeom prst="flowChartProcess">
            <a:avLst/>
          </a:prstGeom>
          <a:solidFill>
            <a:srgbClr val="FFFFCC"/>
          </a:solidFill>
          <a:ln w="19050" cmpd="dbl">
            <a:solidFill>
              <a:schemeClr val="tx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lIns="91440" rIns="91440" rtlCol="0" anchor="t" anchorCtr="0"/>
          <a:lstStyle/>
          <a:p>
            <a:r>
              <a:rPr lang="en-US" sz="1200" b="1" dirty="0" smtClean="0">
                <a:solidFill>
                  <a:schemeClr val="tx1"/>
                </a:solidFill>
              </a:rPr>
              <a:t>NCOs</a:t>
            </a:r>
          </a:p>
          <a:p>
            <a:r>
              <a:rPr lang="en-US" sz="1200" b="1" dirty="0" smtClean="0">
                <a:solidFill>
                  <a:schemeClr val="tx2"/>
                </a:solidFill>
              </a:rPr>
              <a:t>“Small Unit </a:t>
            </a:r>
            <a:r>
              <a:rPr lang="en-US" sz="1200" b="1" dirty="0" err="1" smtClean="0">
                <a:solidFill>
                  <a:schemeClr val="tx2"/>
                </a:solidFill>
              </a:rPr>
              <a:t>Ldrship</a:t>
            </a:r>
            <a:r>
              <a:rPr lang="en-US" sz="1200" b="1" dirty="0" smtClean="0">
                <a:solidFill>
                  <a:schemeClr val="tx2"/>
                </a:solidFill>
              </a:rPr>
              <a:t>”</a:t>
            </a:r>
          </a:p>
          <a:p>
            <a:endParaRPr lang="en-US" sz="1200" b="1" dirty="0">
              <a:solidFill>
                <a:schemeClr val="tx1"/>
              </a:solidFill>
            </a:endParaRPr>
          </a:p>
        </p:txBody>
      </p:sp>
      <p:sp>
        <p:nvSpPr>
          <p:cNvPr id="27" name="Pentagon 26"/>
          <p:cNvSpPr/>
          <p:nvPr/>
        </p:nvSpPr>
        <p:spPr>
          <a:xfrm>
            <a:off x="304800" y="2133600"/>
            <a:ext cx="1524000" cy="990600"/>
          </a:xfrm>
          <a:prstGeom prst="homePlate">
            <a:avLst>
              <a:gd name="adj" fmla="val 0"/>
            </a:avLst>
          </a:prstGeom>
          <a:solidFill>
            <a:srgbClr val="FFFFCC"/>
          </a:solidFill>
          <a:ln w="19050" cmpd="dbl">
            <a:solidFill>
              <a:schemeClr val="tx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lIns="91440" rIns="91440" rtlCol="0" anchor="t" anchorCtr="0"/>
          <a:lstStyle/>
          <a:p>
            <a:r>
              <a:rPr lang="en-US" sz="1400" b="1" dirty="0" smtClean="0">
                <a:solidFill>
                  <a:schemeClr val="tx1"/>
                </a:solidFill>
              </a:rPr>
              <a:t>2d ¼ </a:t>
            </a:r>
            <a:r>
              <a:rPr lang="en-US" sz="1400" b="1" i="1" dirty="0" smtClean="0">
                <a:solidFill>
                  <a:schemeClr val="tx2"/>
                </a:solidFill>
              </a:rPr>
              <a:t>Management and the Profession of Arms</a:t>
            </a:r>
          </a:p>
        </p:txBody>
      </p:sp>
      <p:sp>
        <p:nvSpPr>
          <p:cNvPr id="28" name="Pentagon 27"/>
          <p:cNvSpPr/>
          <p:nvPr/>
        </p:nvSpPr>
        <p:spPr>
          <a:xfrm>
            <a:off x="1981200" y="2133600"/>
            <a:ext cx="1524000" cy="990600"/>
          </a:xfrm>
          <a:prstGeom prst="homePlate">
            <a:avLst>
              <a:gd name="adj" fmla="val 0"/>
            </a:avLst>
          </a:prstGeom>
          <a:solidFill>
            <a:srgbClr val="FFFFCC"/>
          </a:solidFill>
          <a:ln w="19050" cmpd="dbl">
            <a:solidFill>
              <a:schemeClr val="tx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lIns="91440" rIns="91440" rtlCol="0" anchor="t" anchorCtr="0"/>
          <a:lstStyle/>
          <a:p>
            <a:r>
              <a:rPr lang="en-US" sz="1400" b="1" dirty="0" smtClean="0">
                <a:solidFill>
                  <a:schemeClr val="tx1"/>
                </a:solidFill>
              </a:rPr>
              <a:t>3d ¼ </a:t>
            </a:r>
          </a:p>
          <a:p>
            <a:r>
              <a:rPr lang="en-US" sz="1400" b="1" i="1" dirty="0" smtClean="0">
                <a:solidFill>
                  <a:schemeClr val="tx2"/>
                </a:solidFill>
              </a:rPr>
              <a:t>Technical Competency</a:t>
            </a:r>
          </a:p>
        </p:txBody>
      </p:sp>
      <p:sp>
        <p:nvSpPr>
          <p:cNvPr id="29" name="Pentagon 28"/>
          <p:cNvSpPr/>
          <p:nvPr/>
        </p:nvSpPr>
        <p:spPr>
          <a:xfrm>
            <a:off x="3657600" y="2133600"/>
            <a:ext cx="1538068" cy="990600"/>
          </a:xfrm>
          <a:prstGeom prst="homePlate">
            <a:avLst>
              <a:gd name="adj" fmla="val 0"/>
            </a:avLst>
          </a:prstGeom>
          <a:solidFill>
            <a:srgbClr val="FFFFCC"/>
          </a:solidFill>
          <a:ln w="19050" cmpd="dbl">
            <a:solidFill>
              <a:schemeClr val="tx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lIns="91440" rIns="91440" rtlCol="0" anchor="t" anchorCtr="0"/>
          <a:lstStyle/>
          <a:p>
            <a:r>
              <a:rPr lang="en-US" sz="1400" b="1" dirty="0" smtClean="0">
                <a:solidFill>
                  <a:schemeClr val="tx1"/>
                </a:solidFill>
              </a:rPr>
              <a:t>4th ¼ </a:t>
            </a:r>
          </a:p>
          <a:p>
            <a:r>
              <a:rPr lang="en-US" sz="1400" b="1" i="1" dirty="0" smtClean="0">
                <a:solidFill>
                  <a:schemeClr val="tx2"/>
                </a:solidFill>
              </a:rPr>
              <a:t>Tactical Competency</a:t>
            </a:r>
          </a:p>
        </p:txBody>
      </p:sp>
      <p:sp>
        <p:nvSpPr>
          <p:cNvPr id="30" name="Rectangle 29"/>
          <p:cNvSpPr/>
          <p:nvPr/>
        </p:nvSpPr>
        <p:spPr>
          <a:xfrm>
            <a:off x="0" y="6193808"/>
            <a:ext cx="8153400" cy="646331"/>
          </a:xfrm>
          <a:prstGeom prst="rect">
            <a:avLst/>
          </a:prstGeom>
        </p:spPr>
        <p:txBody>
          <a:bodyPr wrap="square">
            <a:spAutoFit/>
          </a:bodyPr>
          <a:lstStyle/>
          <a:p>
            <a:pPr>
              <a:buNone/>
            </a:pPr>
            <a:r>
              <a:rPr lang="en-US" sz="1200" b="1" i="1" dirty="0" smtClean="0">
                <a:latin typeface="Arial" pitchFamily="34" charset="0"/>
                <a:cs typeface="Arial" pitchFamily="34" charset="0"/>
              </a:rPr>
              <a:t>“The kind of leadership available to an organization is a principal factor in its operation.  So far as armies are concerned the quality of leadership determines their success.  Indeed it often determines their survival.”  Anonymous</a:t>
            </a:r>
            <a:endParaRPr lang="en-US" sz="1200" i="1" dirty="0" smtClean="0">
              <a:latin typeface="Arial" pitchFamily="34" charset="0"/>
              <a:cs typeface="Arial" pitchFamily="34" charset="0"/>
            </a:endParaRPr>
          </a:p>
        </p:txBody>
      </p:sp>
      <p:sp>
        <p:nvSpPr>
          <p:cNvPr id="31" name="Octagon 30"/>
          <p:cNvSpPr/>
          <p:nvPr/>
        </p:nvSpPr>
        <p:spPr>
          <a:xfrm>
            <a:off x="304800" y="5791200"/>
            <a:ext cx="1524000" cy="381000"/>
          </a:xfrm>
          <a:prstGeom prst="octagon">
            <a:avLst>
              <a:gd name="adj" fmla="val 0"/>
            </a:avLst>
          </a:prstGeom>
          <a:solidFill>
            <a:srgbClr val="FFFF00"/>
          </a:solidFill>
          <a:ln w="19050" cmpd="dbl">
            <a:solidFill>
              <a:schemeClr val="tx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lIns="91440" rIns="91440" rtlCol="0" anchor="ctr" anchorCtr="0"/>
          <a:lstStyle/>
          <a:p>
            <a:pPr algn="ctr"/>
            <a:r>
              <a:rPr lang="en-US" sz="1200" b="1" dirty="0" smtClean="0">
                <a:solidFill>
                  <a:schemeClr val="tx1"/>
                </a:solidFill>
              </a:rPr>
              <a:t>Spur Ride</a:t>
            </a:r>
            <a:endParaRPr lang="en-US" sz="1200" b="1" dirty="0">
              <a:solidFill>
                <a:schemeClr val="tx1"/>
              </a:solidFill>
            </a:endParaRPr>
          </a:p>
        </p:txBody>
      </p:sp>
      <p:sp>
        <p:nvSpPr>
          <p:cNvPr id="32" name="Octagon 31"/>
          <p:cNvSpPr/>
          <p:nvPr/>
        </p:nvSpPr>
        <p:spPr>
          <a:xfrm>
            <a:off x="1981200" y="5791200"/>
            <a:ext cx="1549400" cy="381000"/>
          </a:xfrm>
          <a:prstGeom prst="octagon">
            <a:avLst>
              <a:gd name="adj" fmla="val 0"/>
            </a:avLst>
          </a:prstGeom>
          <a:solidFill>
            <a:srgbClr val="FFFF00"/>
          </a:solidFill>
          <a:ln w="19050" cmpd="dbl">
            <a:solidFill>
              <a:schemeClr val="tx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lIns="91440" rIns="91440" rtlCol="0" anchor="ctr" anchorCtr="0"/>
          <a:lstStyle/>
          <a:p>
            <a:pPr algn="ctr"/>
            <a:r>
              <a:rPr lang="en-US" sz="1200" b="1" dirty="0" smtClean="0">
                <a:solidFill>
                  <a:schemeClr val="tx1"/>
                </a:solidFill>
              </a:rPr>
              <a:t>TM LFX</a:t>
            </a:r>
            <a:endParaRPr lang="en-US" sz="1200" b="1" dirty="0">
              <a:solidFill>
                <a:schemeClr val="tx1"/>
              </a:solidFill>
            </a:endParaRPr>
          </a:p>
        </p:txBody>
      </p:sp>
      <p:sp>
        <p:nvSpPr>
          <p:cNvPr id="33" name="Octagon 32"/>
          <p:cNvSpPr/>
          <p:nvPr/>
        </p:nvSpPr>
        <p:spPr>
          <a:xfrm>
            <a:off x="3657600" y="5791200"/>
            <a:ext cx="1538068" cy="381000"/>
          </a:xfrm>
          <a:prstGeom prst="octagon">
            <a:avLst>
              <a:gd name="adj" fmla="val 0"/>
            </a:avLst>
          </a:prstGeom>
          <a:solidFill>
            <a:srgbClr val="FFFF00"/>
          </a:solidFill>
          <a:ln w="19050" cmpd="dbl">
            <a:solidFill>
              <a:schemeClr val="tx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lIns="91440" rIns="91440" rtlCol="0" anchor="ctr" anchorCtr="0"/>
          <a:lstStyle/>
          <a:p>
            <a:pPr algn="ctr"/>
            <a:r>
              <a:rPr lang="en-US" sz="1200" b="1" dirty="0" smtClean="0">
                <a:solidFill>
                  <a:schemeClr val="tx1"/>
                </a:solidFill>
              </a:rPr>
              <a:t>Squad LFX</a:t>
            </a:r>
            <a:endParaRPr lang="en-US" sz="1200" b="1" dirty="0">
              <a:solidFill>
                <a:schemeClr val="tx1"/>
              </a:solidFill>
            </a:endParaRPr>
          </a:p>
        </p:txBody>
      </p:sp>
      <p:cxnSp>
        <p:nvCxnSpPr>
          <p:cNvPr id="34" name="Shape 16"/>
          <p:cNvCxnSpPr>
            <a:stCxn id="7" idx="3"/>
            <a:endCxn id="26" idx="3"/>
          </p:cNvCxnSpPr>
          <p:nvPr/>
        </p:nvCxnSpPr>
        <p:spPr>
          <a:xfrm flipH="1">
            <a:off x="5195668" y="2847480"/>
            <a:ext cx="3414932" cy="2600820"/>
          </a:xfrm>
          <a:prstGeom prst="bentConnector3">
            <a:avLst>
              <a:gd name="adj1" fmla="val -6694"/>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8" name="Shape 16"/>
          <p:cNvCxnSpPr>
            <a:stCxn id="6" idx="3"/>
            <a:endCxn id="25" idx="3"/>
          </p:cNvCxnSpPr>
          <p:nvPr/>
        </p:nvCxnSpPr>
        <p:spPr>
          <a:xfrm flipH="1">
            <a:off x="5195668" y="2466480"/>
            <a:ext cx="3414932" cy="2397620"/>
          </a:xfrm>
          <a:prstGeom prst="bentConnector3">
            <a:avLst>
              <a:gd name="adj1" fmla="val -6694"/>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1" name="Shape 16"/>
          <p:cNvCxnSpPr>
            <a:stCxn id="5" idx="3"/>
            <a:endCxn id="24" idx="3"/>
          </p:cNvCxnSpPr>
          <p:nvPr/>
        </p:nvCxnSpPr>
        <p:spPr>
          <a:xfrm flipH="1">
            <a:off x="5195668" y="2085480"/>
            <a:ext cx="3414932" cy="2156193"/>
          </a:xfrm>
          <a:prstGeom prst="bentConnector3">
            <a:avLst>
              <a:gd name="adj1" fmla="val -6694"/>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4" name="Shape 16"/>
          <p:cNvCxnSpPr>
            <a:stCxn id="8" idx="3"/>
            <a:endCxn id="23" idx="3"/>
          </p:cNvCxnSpPr>
          <p:nvPr/>
        </p:nvCxnSpPr>
        <p:spPr>
          <a:xfrm flipH="1">
            <a:off x="5195668" y="1707457"/>
            <a:ext cx="3414932" cy="1835843"/>
          </a:xfrm>
          <a:prstGeom prst="bentConnector3">
            <a:avLst>
              <a:gd name="adj1" fmla="val -6694"/>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7" name="Left Bracket 46"/>
          <p:cNvSpPr/>
          <p:nvPr/>
        </p:nvSpPr>
        <p:spPr>
          <a:xfrm rot="5400000">
            <a:off x="2643517" y="-509917"/>
            <a:ext cx="188728" cy="5170962"/>
          </a:xfrm>
          <a:prstGeom prst="leftBracket">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2">
                  <a:lumMod val="75000"/>
                </a:schemeClr>
              </a:solidFill>
            </a:endParaRPr>
          </a:p>
        </p:txBody>
      </p:sp>
      <p:sp>
        <p:nvSpPr>
          <p:cNvPr id="48" name="Rectangle 47"/>
          <p:cNvSpPr/>
          <p:nvPr/>
        </p:nvSpPr>
        <p:spPr>
          <a:xfrm>
            <a:off x="0" y="1295400"/>
            <a:ext cx="2980303" cy="369332"/>
          </a:xfrm>
          <a:prstGeom prst="rect">
            <a:avLst/>
          </a:prstGeom>
        </p:spPr>
        <p:txBody>
          <a:bodyPr wrap="none">
            <a:spAutoFit/>
          </a:bodyPr>
          <a:lstStyle/>
          <a:p>
            <a:r>
              <a:rPr lang="en-US" b="1" i="1" u="sng" dirty="0" smtClean="0">
                <a:solidFill>
                  <a:schemeClr val="tx2">
                    <a:lumMod val="75000"/>
                  </a:schemeClr>
                </a:solidFill>
                <a:latin typeface="Arial" pitchFamily="34" charset="0"/>
                <a:cs typeface="Arial" pitchFamily="34" charset="0"/>
              </a:rPr>
              <a:t>Professional competence</a:t>
            </a:r>
            <a:endParaRPr lang="en-US" dirty="0">
              <a:solidFill>
                <a:schemeClr val="tx2">
                  <a:lumMod val="75000"/>
                </a:schemeClr>
              </a:solidFill>
            </a:endParaRPr>
          </a:p>
        </p:txBody>
      </p:sp>
      <p:cxnSp>
        <p:nvCxnSpPr>
          <p:cNvPr id="49" name="Shape 14"/>
          <p:cNvCxnSpPr>
            <a:stCxn id="4" idx="1"/>
            <a:endCxn id="47" idx="1"/>
          </p:cNvCxnSpPr>
          <p:nvPr/>
        </p:nvCxnSpPr>
        <p:spPr>
          <a:xfrm rot="10800000" flipV="1">
            <a:off x="2737882" y="1702912"/>
            <a:ext cx="555783" cy="278287"/>
          </a:xfrm>
          <a:prstGeom prst="bentConnector4">
            <a:avLst>
              <a:gd name="adj1" fmla="val 100226"/>
              <a:gd name="adj2" fmla="val 36104"/>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r>
              <a:rPr lang="en-US" sz="3600" b="1" i="1" dirty="0" smtClean="0">
                <a:latin typeface="Arial" pitchFamily="34" charset="0"/>
                <a:cs typeface="Arial" pitchFamily="34" charset="0"/>
              </a:rPr>
              <a:t>2d ¼ Leader Development</a:t>
            </a:r>
            <a:endParaRPr lang="en-US" sz="3600" b="1" i="1" dirty="0">
              <a:latin typeface="Arial" pitchFamily="34" charset="0"/>
              <a:cs typeface="Arial" pitchFamily="34" charset="0"/>
            </a:endParaRPr>
          </a:p>
        </p:txBody>
      </p:sp>
      <p:sp>
        <p:nvSpPr>
          <p:cNvPr id="22" name="Flowchart: Process 21"/>
          <p:cNvSpPr/>
          <p:nvPr/>
        </p:nvSpPr>
        <p:spPr>
          <a:xfrm>
            <a:off x="325988" y="2819400"/>
            <a:ext cx="1538068" cy="685800"/>
          </a:xfrm>
          <a:prstGeom prst="flowChartProcess">
            <a:avLst/>
          </a:prstGeom>
          <a:solidFill>
            <a:srgbClr val="FFFFCC"/>
          </a:solidFill>
          <a:ln w="19050" cmpd="dbl">
            <a:solidFill>
              <a:schemeClr val="tx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lIns="91440" rIns="91440" rtlCol="0" anchor="t" anchorCtr="0"/>
          <a:lstStyle/>
          <a:p>
            <a:r>
              <a:rPr lang="en-US" sz="1200" b="1" dirty="0" smtClean="0">
                <a:solidFill>
                  <a:schemeClr val="tx1"/>
                </a:solidFill>
              </a:rPr>
              <a:t>Leader Professional Development</a:t>
            </a:r>
          </a:p>
          <a:p>
            <a:r>
              <a:rPr lang="en-US" sz="1200" b="1" dirty="0" smtClean="0">
                <a:solidFill>
                  <a:schemeClr val="tx2"/>
                </a:solidFill>
              </a:rPr>
              <a:t>“Management”</a:t>
            </a:r>
          </a:p>
          <a:p>
            <a:endParaRPr lang="en-US" sz="1200" b="1" dirty="0">
              <a:solidFill>
                <a:schemeClr val="tx1"/>
              </a:solidFill>
            </a:endParaRPr>
          </a:p>
        </p:txBody>
      </p:sp>
      <p:sp>
        <p:nvSpPr>
          <p:cNvPr id="49" name="Flowchart: Process 48"/>
          <p:cNvSpPr/>
          <p:nvPr/>
        </p:nvSpPr>
        <p:spPr>
          <a:xfrm>
            <a:off x="325988" y="3550140"/>
            <a:ext cx="1538068" cy="621066"/>
          </a:xfrm>
          <a:prstGeom prst="flowChartProcess">
            <a:avLst/>
          </a:prstGeom>
          <a:solidFill>
            <a:srgbClr val="FFFFCC"/>
          </a:solidFill>
          <a:ln w="19050" cmpd="dbl">
            <a:solidFill>
              <a:schemeClr val="tx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lIns="91440" rIns="91440" rtlCol="0" anchor="t" anchorCtr="0"/>
          <a:lstStyle/>
          <a:p>
            <a:r>
              <a:rPr lang="en-US" sz="1200" b="1" dirty="0" smtClean="0">
                <a:solidFill>
                  <a:schemeClr val="tx1"/>
                </a:solidFill>
              </a:rPr>
              <a:t>Command Teams</a:t>
            </a:r>
          </a:p>
          <a:p>
            <a:r>
              <a:rPr lang="en-US" sz="1200" b="1" dirty="0" smtClean="0">
                <a:solidFill>
                  <a:schemeClr val="tx2"/>
                </a:solidFill>
              </a:rPr>
              <a:t>“Tools for the Command Team” </a:t>
            </a:r>
          </a:p>
          <a:p>
            <a:endParaRPr lang="en-US" sz="1200" b="1" dirty="0">
              <a:solidFill>
                <a:schemeClr val="tx1"/>
              </a:solidFill>
            </a:endParaRPr>
          </a:p>
        </p:txBody>
      </p:sp>
      <p:sp>
        <p:nvSpPr>
          <p:cNvPr id="50" name="Flowchart: Process 49"/>
          <p:cNvSpPr/>
          <p:nvPr/>
        </p:nvSpPr>
        <p:spPr>
          <a:xfrm>
            <a:off x="325988" y="4216400"/>
            <a:ext cx="1538068" cy="533400"/>
          </a:xfrm>
          <a:prstGeom prst="flowChartProcess">
            <a:avLst/>
          </a:prstGeom>
          <a:solidFill>
            <a:srgbClr val="FFFFCC"/>
          </a:solidFill>
          <a:ln w="19050" cmpd="dbl">
            <a:solidFill>
              <a:schemeClr val="tx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lIns="91440" rIns="91440" rtlCol="0" anchor="t" anchorCtr="0"/>
          <a:lstStyle/>
          <a:p>
            <a:r>
              <a:rPr lang="en-US" sz="1200" b="1" dirty="0" smtClean="0">
                <a:solidFill>
                  <a:schemeClr val="tx1"/>
                </a:solidFill>
              </a:rPr>
              <a:t>Junior Officers</a:t>
            </a:r>
          </a:p>
          <a:p>
            <a:r>
              <a:rPr lang="en-US" sz="1200" b="1" dirty="0" smtClean="0">
                <a:solidFill>
                  <a:schemeClr val="tx2"/>
                </a:solidFill>
              </a:rPr>
              <a:t>“Professionalism”</a:t>
            </a:r>
          </a:p>
          <a:p>
            <a:endParaRPr lang="en-US" sz="1200" b="1" dirty="0">
              <a:solidFill>
                <a:schemeClr val="tx1"/>
              </a:solidFill>
            </a:endParaRPr>
          </a:p>
        </p:txBody>
      </p:sp>
      <p:sp>
        <p:nvSpPr>
          <p:cNvPr id="51" name="Flowchart: Process 50"/>
          <p:cNvSpPr/>
          <p:nvPr/>
        </p:nvSpPr>
        <p:spPr>
          <a:xfrm>
            <a:off x="325988" y="4800600"/>
            <a:ext cx="1538068" cy="533400"/>
          </a:xfrm>
          <a:prstGeom prst="flowChartProcess">
            <a:avLst/>
          </a:prstGeom>
          <a:solidFill>
            <a:srgbClr val="FFFFCC"/>
          </a:solidFill>
          <a:ln w="19050" cmpd="dbl">
            <a:solidFill>
              <a:schemeClr val="tx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lIns="91440" rIns="91440" rtlCol="0" anchor="t" anchorCtr="0"/>
          <a:lstStyle/>
          <a:p>
            <a:r>
              <a:rPr lang="en-US" sz="1200" b="1" dirty="0" smtClean="0">
                <a:solidFill>
                  <a:schemeClr val="tx1"/>
                </a:solidFill>
              </a:rPr>
              <a:t>NCOs</a:t>
            </a:r>
          </a:p>
          <a:p>
            <a:r>
              <a:rPr lang="en-US" sz="1200" b="1" dirty="0" smtClean="0">
                <a:solidFill>
                  <a:schemeClr val="tx2"/>
                </a:solidFill>
              </a:rPr>
              <a:t>“Small Unit </a:t>
            </a:r>
            <a:r>
              <a:rPr lang="en-US" sz="1200" b="1" dirty="0" err="1" smtClean="0">
                <a:solidFill>
                  <a:schemeClr val="tx2"/>
                </a:solidFill>
              </a:rPr>
              <a:t>Ldrship</a:t>
            </a:r>
            <a:r>
              <a:rPr lang="en-US" sz="1200" b="1" dirty="0" smtClean="0">
                <a:solidFill>
                  <a:schemeClr val="tx2"/>
                </a:solidFill>
              </a:rPr>
              <a:t>”</a:t>
            </a:r>
          </a:p>
          <a:p>
            <a:endParaRPr lang="en-US" sz="1200" b="1" dirty="0">
              <a:solidFill>
                <a:schemeClr val="tx1"/>
              </a:solidFill>
            </a:endParaRPr>
          </a:p>
        </p:txBody>
      </p:sp>
      <p:sp>
        <p:nvSpPr>
          <p:cNvPr id="52" name="Pentagon 51"/>
          <p:cNvSpPr/>
          <p:nvPr/>
        </p:nvSpPr>
        <p:spPr>
          <a:xfrm>
            <a:off x="3478324" y="2819400"/>
            <a:ext cx="1600200" cy="673139"/>
          </a:xfrm>
          <a:prstGeom prst="homePlate">
            <a:avLst>
              <a:gd name="adj" fmla="val 4562"/>
            </a:avLst>
          </a:prstGeom>
          <a:solidFill>
            <a:schemeClr val="accent3">
              <a:lumMod val="20000"/>
              <a:lumOff val="80000"/>
            </a:schemeClr>
          </a:solidFill>
          <a:ln w="12700">
            <a:solidFill>
              <a:schemeClr val="tx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r>
              <a:rPr lang="en-US" sz="1100" b="1" u="sng" dirty="0" smtClean="0">
                <a:solidFill>
                  <a:schemeClr val="tx1"/>
                </a:solidFill>
              </a:rPr>
              <a:t>CMD Supply Discipline</a:t>
            </a:r>
          </a:p>
          <a:p>
            <a:pPr marL="171450" indent="-171450">
              <a:buFontTx/>
              <a:buChar char="-"/>
            </a:pPr>
            <a:r>
              <a:rPr lang="en-US" sz="1100" b="1" dirty="0" smtClean="0">
                <a:solidFill>
                  <a:schemeClr val="tx1"/>
                </a:solidFill>
              </a:rPr>
              <a:t>30 Jan-03 Feb	</a:t>
            </a:r>
            <a:endParaRPr lang="en-US" sz="1100" b="1" dirty="0">
              <a:solidFill>
                <a:schemeClr val="tx1"/>
              </a:solidFill>
            </a:endParaRPr>
          </a:p>
        </p:txBody>
      </p:sp>
      <p:sp>
        <p:nvSpPr>
          <p:cNvPr id="48" name="Pentagon 47"/>
          <p:cNvSpPr/>
          <p:nvPr/>
        </p:nvSpPr>
        <p:spPr>
          <a:xfrm>
            <a:off x="1940256" y="2819400"/>
            <a:ext cx="1488744" cy="673139"/>
          </a:xfrm>
          <a:prstGeom prst="homePlate">
            <a:avLst>
              <a:gd name="adj" fmla="val 4562"/>
            </a:avLst>
          </a:prstGeom>
          <a:solidFill>
            <a:schemeClr val="accent3">
              <a:lumMod val="20000"/>
              <a:lumOff val="80000"/>
            </a:schemeClr>
          </a:solidFill>
          <a:ln w="12700">
            <a:solidFill>
              <a:schemeClr val="tx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r>
              <a:rPr lang="en-US" sz="1100" b="1" u="sng" dirty="0" smtClean="0">
                <a:solidFill>
                  <a:schemeClr val="tx1"/>
                </a:solidFill>
              </a:rPr>
              <a:t>Training Mgmt </a:t>
            </a:r>
          </a:p>
          <a:p>
            <a:pPr marL="171450" indent="-171450">
              <a:buFontTx/>
              <a:buChar char="-"/>
            </a:pPr>
            <a:r>
              <a:rPr lang="en-US" sz="1100" b="1" dirty="0" smtClean="0">
                <a:solidFill>
                  <a:schemeClr val="tx1"/>
                </a:solidFill>
              </a:rPr>
              <a:t>17-20 Jan	</a:t>
            </a:r>
            <a:endParaRPr lang="en-US" sz="1100" b="1" dirty="0">
              <a:solidFill>
                <a:schemeClr val="tx1"/>
              </a:solidFill>
            </a:endParaRPr>
          </a:p>
        </p:txBody>
      </p:sp>
      <p:sp>
        <p:nvSpPr>
          <p:cNvPr id="53" name="Pentagon 52"/>
          <p:cNvSpPr/>
          <p:nvPr/>
        </p:nvSpPr>
        <p:spPr>
          <a:xfrm>
            <a:off x="5111152" y="2819400"/>
            <a:ext cx="1295400" cy="673139"/>
          </a:xfrm>
          <a:prstGeom prst="homePlate">
            <a:avLst>
              <a:gd name="adj" fmla="val 4562"/>
            </a:avLst>
          </a:prstGeom>
          <a:solidFill>
            <a:schemeClr val="accent3">
              <a:lumMod val="20000"/>
              <a:lumOff val="80000"/>
            </a:schemeClr>
          </a:solidFill>
          <a:ln w="12700">
            <a:solidFill>
              <a:schemeClr val="tx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r>
              <a:rPr lang="en-US" sz="1100" b="1" u="sng" dirty="0" smtClean="0">
                <a:solidFill>
                  <a:schemeClr val="tx1"/>
                </a:solidFill>
              </a:rPr>
              <a:t>Personnel Mgmt.</a:t>
            </a:r>
          </a:p>
          <a:p>
            <a:pPr marL="171450" indent="-171450">
              <a:buFontTx/>
              <a:buChar char="-"/>
            </a:pPr>
            <a:r>
              <a:rPr lang="en-US" sz="1100" b="1" dirty="0" smtClean="0">
                <a:solidFill>
                  <a:schemeClr val="tx1"/>
                </a:solidFill>
              </a:rPr>
              <a:t>21-24 Feb	</a:t>
            </a:r>
            <a:endParaRPr lang="en-US" sz="1100" b="1" dirty="0">
              <a:solidFill>
                <a:schemeClr val="tx1"/>
              </a:solidFill>
            </a:endParaRPr>
          </a:p>
        </p:txBody>
      </p:sp>
      <p:sp>
        <p:nvSpPr>
          <p:cNvPr id="54" name="Pentagon 53"/>
          <p:cNvSpPr/>
          <p:nvPr/>
        </p:nvSpPr>
        <p:spPr>
          <a:xfrm>
            <a:off x="6436056" y="2819400"/>
            <a:ext cx="1447800" cy="673139"/>
          </a:xfrm>
          <a:prstGeom prst="homePlate">
            <a:avLst>
              <a:gd name="adj" fmla="val 4562"/>
            </a:avLst>
          </a:prstGeom>
          <a:solidFill>
            <a:schemeClr val="accent3">
              <a:lumMod val="20000"/>
              <a:lumOff val="80000"/>
            </a:schemeClr>
          </a:solidFill>
          <a:ln w="12700">
            <a:solidFill>
              <a:schemeClr val="tx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r>
              <a:rPr lang="en-US" sz="1100" b="1" u="sng" dirty="0" smtClean="0">
                <a:solidFill>
                  <a:schemeClr val="tx1"/>
                </a:solidFill>
              </a:rPr>
              <a:t>Maintenance Mgmt.</a:t>
            </a:r>
          </a:p>
          <a:p>
            <a:pPr marL="171450" indent="-171450">
              <a:buFontTx/>
              <a:buChar char="-"/>
            </a:pPr>
            <a:r>
              <a:rPr lang="en-US" sz="1100" b="1" dirty="0" smtClean="0">
                <a:solidFill>
                  <a:schemeClr val="tx1"/>
                </a:solidFill>
              </a:rPr>
              <a:t>06-09 Mar	</a:t>
            </a:r>
            <a:endParaRPr lang="en-US" sz="1100" b="1" dirty="0">
              <a:solidFill>
                <a:schemeClr val="tx1"/>
              </a:solidFill>
            </a:endParaRPr>
          </a:p>
        </p:txBody>
      </p:sp>
      <p:sp>
        <p:nvSpPr>
          <p:cNvPr id="55" name="Pentagon 54"/>
          <p:cNvSpPr/>
          <p:nvPr/>
        </p:nvSpPr>
        <p:spPr>
          <a:xfrm>
            <a:off x="1940256" y="3556000"/>
            <a:ext cx="990600" cy="609600"/>
          </a:xfrm>
          <a:prstGeom prst="homePlate">
            <a:avLst>
              <a:gd name="adj" fmla="val 4562"/>
            </a:avLst>
          </a:prstGeom>
          <a:solidFill>
            <a:schemeClr val="accent3">
              <a:lumMod val="20000"/>
              <a:lumOff val="80000"/>
            </a:schemeClr>
          </a:solidFill>
          <a:ln w="12700">
            <a:solidFill>
              <a:schemeClr val="tx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r>
              <a:rPr lang="en-US" sz="1100" b="1" u="sng" dirty="0" smtClean="0">
                <a:solidFill>
                  <a:schemeClr val="tx1"/>
                </a:solidFill>
              </a:rPr>
              <a:t>AR 600-20</a:t>
            </a:r>
          </a:p>
          <a:p>
            <a:pPr marL="171450" indent="-171450">
              <a:buFontTx/>
              <a:buChar char="-"/>
            </a:pPr>
            <a:r>
              <a:rPr lang="en-US" sz="1100" b="1" dirty="0" smtClean="0">
                <a:solidFill>
                  <a:schemeClr val="tx1"/>
                </a:solidFill>
              </a:rPr>
              <a:t>11 Jan	</a:t>
            </a:r>
            <a:endParaRPr lang="en-US" sz="1100" b="1" dirty="0">
              <a:solidFill>
                <a:schemeClr val="tx1"/>
              </a:solidFill>
            </a:endParaRPr>
          </a:p>
        </p:txBody>
      </p:sp>
      <p:sp>
        <p:nvSpPr>
          <p:cNvPr id="56" name="Pentagon 55"/>
          <p:cNvSpPr/>
          <p:nvPr/>
        </p:nvSpPr>
        <p:spPr>
          <a:xfrm>
            <a:off x="2930856" y="3556000"/>
            <a:ext cx="990600" cy="609600"/>
          </a:xfrm>
          <a:prstGeom prst="homePlate">
            <a:avLst>
              <a:gd name="adj" fmla="val 4562"/>
            </a:avLst>
          </a:prstGeom>
          <a:solidFill>
            <a:schemeClr val="accent3">
              <a:lumMod val="20000"/>
              <a:lumOff val="80000"/>
            </a:schemeClr>
          </a:solidFill>
          <a:ln w="12700">
            <a:solidFill>
              <a:schemeClr val="tx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r>
              <a:rPr lang="en-US" sz="1100" b="1" u="sng" dirty="0" smtClean="0">
                <a:solidFill>
                  <a:schemeClr val="tx1"/>
                </a:solidFill>
              </a:rPr>
              <a:t>UCMJ</a:t>
            </a:r>
          </a:p>
          <a:p>
            <a:pPr marL="171450" indent="-171450">
              <a:buFontTx/>
              <a:buChar char="-"/>
            </a:pPr>
            <a:r>
              <a:rPr lang="en-US" sz="1100" b="1" dirty="0" smtClean="0">
                <a:solidFill>
                  <a:schemeClr val="tx1"/>
                </a:solidFill>
              </a:rPr>
              <a:t>25 Jan</a:t>
            </a:r>
            <a:endParaRPr lang="en-US" sz="1100" b="1" dirty="0">
              <a:solidFill>
                <a:schemeClr val="tx1"/>
              </a:solidFill>
            </a:endParaRPr>
          </a:p>
        </p:txBody>
      </p:sp>
      <p:sp>
        <p:nvSpPr>
          <p:cNvPr id="57" name="Pentagon 56"/>
          <p:cNvSpPr/>
          <p:nvPr/>
        </p:nvSpPr>
        <p:spPr>
          <a:xfrm>
            <a:off x="3921456" y="3556000"/>
            <a:ext cx="990600" cy="609600"/>
          </a:xfrm>
          <a:prstGeom prst="homePlate">
            <a:avLst>
              <a:gd name="adj" fmla="val 4562"/>
            </a:avLst>
          </a:prstGeom>
          <a:solidFill>
            <a:schemeClr val="accent3">
              <a:lumMod val="20000"/>
              <a:lumOff val="80000"/>
            </a:schemeClr>
          </a:solidFill>
          <a:ln w="12700">
            <a:solidFill>
              <a:schemeClr val="tx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r>
              <a:rPr lang="en-US" sz="1100" b="1" u="sng" dirty="0" smtClean="0">
                <a:solidFill>
                  <a:schemeClr val="tx1"/>
                </a:solidFill>
              </a:rPr>
              <a:t>Chapters</a:t>
            </a:r>
          </a:p>
          <a:p>
            <a:pPr marL="171450" indent="-171450">
              <a:buFontTx/>
              <a:buChar char="-"/>
            </a:pPr>
            <a:r>
              <a:rPr lang="en-US" sz="1100" b="1" dirty="0" smtClean="0">
                <a:solidFill>
                  <a:schemeClr val="tx1"/>
                </a:solidFill>
              </a:rPr>
              <a:t>8 Feb</a:t>
            </a:r>
          </a:p>
          <a:p>
            <a:pPr marL="171450" indent="-171450">
              <a:buFontTx/>
              <a:buChar char="-"/>
            </a:pPr>
            <a:endParaRPr lang="en-US" sz="1100" b="1" dirty="0">
              <a:solidFill>
                <a:schemeClr val="tx1"/>
              </a:solidFill>
            </a:endParaRPr>
          </a:p>
        </p:txBody>
      </p:sp>
      <p:sp>
        <p:nvSpPr>
          <p:cNvPr id="59" name="Pentagon 58"/>
          <p:cNvSpPr/>
          <p:nvPr/>
        </p:nvSpPr>
        <p:spPr>
          <a:xfrm>
            <a:off x="5902656" y="3556000"/>
            <a:ext cx="2011680" cy="1188720"/>
          </a:xfrm>
          <a:prstGeom prst="homePlate">
            <a:avLst>
              <a:gd name="adj" fmla="val 4562"/>
            </a:avLst>
          </a:prstGeom>
          <a:solidFill>
            <a:schemeClr val="accent3">
              <a:lumMod val="20000"/>
              <a:lumOff val="80000"/>
            </a:schemeClr>
          </a:solidFill>
          <a:ln w="12700">
            <a:solidFill>
              <a:schemeClr val="tx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r>
              <a:rPr lang="en-US" sz="1100" b="1" u="sng" dirty="0" smtClean="0">
                <a:solidFill>
                  <a:schemeClr val="tx1"/>
                </a:solidFill>
              </a:rPr>
              <a:t>HRC and Officer Management</a:t>
            </a:r>
          </a:p>
          <a:p>
            <a:pPr marL="171450" indent="-171450">
              <a:buFontTx/>
              <a:buChar char="-"/>
            </a:pPr>
            <a:r>
              <a:rPr lang="en-US" sz="1100" b="1" dirty="0" smtClean="0">
                <a:solidFill>
                  <a:schemeClr val="tx1"/>
                </a:solidFill>
              </a:rPr>
              <a:t>30 Mar</a:t>
            </a:r>
          </a:p>
          <a:p>
            <a:pPr marL="171450" indent="-171450">
              <a:buFontTx/>
              <a:buChar char="-"/>
            </a:pPr>
            <a:endParaRPr lang="en-US" sz="1100" b="1" dirty="0">
              <a:solidFill>
                <a:schemeClr val="tx1"/>
              </a:solidFill>
            </a:endParaRPr>
          </a:p>
        </p:txBody>
      </p:sp>
      <p:sp>
        <p:nvSpPr>
          <p:cNvPr id="60" name="Pentagon 59"/>
          <p:cNvSpPr/>
          <p:nvPr/>
        </p:nvSpPr>
        <p:spPr>
          <a:xfrm>
            <a:off x="1940256" y="4216400"/>
            <a:ext cx="990600" cy="533400"/>
          </a:xfrm>
          <a:prstGeom prst="homePlate">
            <a:avLst>
              <a:gd name="adj" fmla="val 4562"/>
            </a:avLst>
          </a:prstGeom>
          <a:solidFill>
            <a:schemeClr val="accent3">
              <a:lumMod val="20000"/>
              <a:lumOff val="80000"/>
            </a:schemeClr>
          </a:solidFill>
          <a:ln w="12700">
            <a:solidFill>
              <a:schemeClr val="tx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r>
              <a:rPr lang="en-US" sz="1100" b="1" u="sng" dirty="0" smtClean="0">
                <a:solidFill>
                  <a:schemeClr val="tx1"/>
                </a:solidFill>
              </a:rPr>
              <a:t>Army is Prof?</a:t>
            </a:r>
          </a:p>
          <a:p>
            <a:pPr marL="171450" indent="-171450">
              <a:buFontTx/>
              <a:buChar char="-"/>
            </a:pPr>
            <a:r>
              <a:rPr lang="en-US" sz="1100" b="1" dirty="0" smtClean="0">
                <a:solidFill>
                  <a:schemeClr val="tx1"/>
                </a:solidFill>
              </a:rPr>
              <a:t>18Jan</a:t>
            </a:r>
          </a:p>
          <a:p>
            <a:pPr marL="171450" indent="-171450">
              <a:buFontTx/>
              <a:buChar char="-"/>
            </a:pPr>
            <a:r>
              <a:rPr lang="en-US" sz="1100" b="1" dirty="0" smtClean="0">
                <a:solidFill>
                  <a:schemeClr val="tx1"/>
                </a:solidFill>
              </a:rPr>
              <a:t>	</a:t>
            </a:r>
            <a:endParaRPr lang="en-US" sz="1100" b="1" dirty="0">
              <a:solidFill>
                <a:schemeClr val="tx1"/>
              </a:solidFill>
            </a:endParaRPr>
          </a:p>
        </p:txBody>
      </p:sp>
      <p:sp>
        <p:nvSpPr>
          <p:cNvPr id="61" name="Pentagon 60"/>
          <p:cNvSpPr/>
          <p:nvPr/>
        </p:nvSpPr>
        <p:spPr>
          <a:xfrm>
            <a:off x="2930856" y="4216400"/>
            <a:ext cx="990600" cy="533400"/>
          </a:xfrm>
          <a:prstGeom prst="homePlate">
            <a:avLst>
              <a:gd name="adj" fmla="val 4562"/>
            </a:avLst>
          </a:prstGeom>
          <a:solidFill>
            <a:schemeClr val="accent3">
              <a:lumMod val="20000"/>
              <a:lumOff val="80000"/>
            </a:schemeClr>
          </a:solidFill>
          <a:ln w="12700">
            <a:solidFill>
              <a:schemeClr val="tx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r>
              <a:rPr lang="en-US" sz="1100" b="1" u="sng" dirty="0" smtClean="0">
                <a:solidFill>
                  <a:schemeClr val="tx1"/>
                </a:solidFill>
              </a:rPr>
              <a:t>Guest </a:t>
            </a:r>
            <a:r>
              <a:rPr lang="en-US" sz="1100" b="1" u="sng" dirty="0" err="1" smtClean="0">
                <a:solidFill>
                  <a:schemeClr val="tx1"/>
                </a:solidFill>
              </a:rPr>
              <a:t>Spkr</a:t>
            </a:r>
            <a:endParaRPr lang="en-US" sz="1100" b="1" u="sng" dirty="0" smtClean="0">
              <a:solidFill>
                <a:schemeClr val="tx1"/>
              </a:solidFill>
            </a:endParaRPr>
          </a:p>
          <a:p>
            <a:pPr marL="171450" indent="-171450">
              <a:buFontTx/>
              <a:buChar char="-"/>
            </a:pPr>
            <a:r>
              <a:rPr lang="en-US" sz="1100" b="1" dirty="0" smtClean="0">
                <a:solidFill>
                  <a:schemeClr val="tx1"/>
                </a:solidFill>
              </a:rPr>
              <a:t>1 Feb	</a:t>
            </a:r>
            <a:endParaRPr lang="en-US" sz="1100" b="1" dirty="0">
              <a:solidFill>
                <a:schemeClr val="tx1"/>
              </a:solidFill>
            </a:endParaRPr>
          </a:p>
        </p:txBody>
      </p:sp>
      <p:sp>
        <p:nvSpPr>
          <p:cNvPr id="62" name="Pentagon 61"/>
          <p:cNvSpPr/>
          <p:nvPr/>
        </p:nvSpPr>
        <p:spPr>
          <a:xfrm>
            <a:off x="3921456" y="4216400"/>
            <a:ext cx="990600" cy="533400"/>
          </a:xfrm>
          <a:prstGeom prst="homePlate">
            <a:avLst>
              <a:gd name="adj" fmla="val 4562"/>
            </a:avLst>
          </a:prstGeom>
          <a:solidFill>
            <a:schemeClr val="accent3">
              <a:lumMod val="20000"/>
              <a:lumOff val="80000"/>
            </a:schemeClr>
          </a:solidFill>
          <a:ln w="12700">
            <a:solidFill>
              <a:schemeClr val="tx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r>
              <a:rPr lang="en-US" sz="1100" b="1" u="sng" dirty="0" smtClean="0">
                <a:solidFill>
                  <a:schemeClr val="tx1"/>
                </a:solidFill>
              </a:rPr>
              <a:t>Guest </a:t>
            </a:r>
            <a:r>
              <a:rPr lang="en-US" sz="1100" b="1" u="sng" dirty="0" err="1" smtClean="0">
                <a:solidFill>
                  <a:schemeClr val="tx1"/>
                </a:solidFill>
              </a:rPr>
              <a:t>Spkr</a:t>
            </a:r>
            <a:endParaRPr lang="en-US" sz="1100" b="1" u="sng" dirty="0" smtClean="0">
              <a:solidFill>
                <a:schemeClr val="tx1"/>
              </a:solidFill>
            </a:endParaRPr>
          </a:p>
          <a:p>
            <a:pPr marL="171450" indent="-171450">
              <a:buFontTx/>
              <a:buChar char="-"/>
            </a:pPr>
            <a:r>
              <a:rPr lang="en-US" sz="1100" b="1" dirty="0" smtClean="0">
                <a:solidFill>
                  <a:schemeClr val="tx1"/>
                </a:solidFill>
              </a:rPr>
              <a:t>15 Feb	</a:t>
            </a:r>
            <a:endParaRPr lang="en-US" sz="1100" b="1" dirty="0">
              <a:solidFill>
                <a:schemeClr val="tx1"/>
              </a:solidFill>
            </a:endParaRPr>
          </a:p>
        </p:txBody>
      </p:sp>
      <p:sp>
        <p:nvSpPr>
          <p:cNvPr id="63" name="Pentagon 62"/>
          <p:cNvSpPr/>
          <p:nvPr/>
        </p:nvSpPr>
        <p:spPr>
          <a:xfrm>
            <a:off x="4912056" y="4216400"/>
            <a:ext cx="990600" cy="533400"/>
          </a:xfrm>
          <a:prstGeom prst="homePlate">
            <a:avLst>
              <a:gd name="adj" fmla="val 4562"/>
            </a:avLst>
          </a:prstGeom>
          <a:solidFill>
            <a:schemeClr val="accent3">
              <a:lumMod val="20000"/>
              <a:lumOff val="80000"/>
            </a:schemeClr>
          </a:solidFill>
          <a:ln w="12700">
            <a:solidFill>
              <a:schemeClr val="tx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r>
              <a:rPr lang="en-US" sz="1100" b="1" u="sng" dirty="0" smtClean="0">
                <a:solidFill>
                  <a:schemeClr val="tx1"/>
                </a:solidFill>
              </a:rPr>
              <a:t>Etiquette</a:t>
            </a:r>
          </a:p>
          <a:p>
            <a:pPr marL="171450" indent="-171450">
              <a:buFontTx/>
              <a:buChar char="-"/>
            </a:pPr>
            <a:r>
              <a:rPr lang="en-US" sz="1100" b="1" dirty="0" smtClean="0">
                <a:solidFill>
                  <a:schemeClr val="tx1"/>
                </a:solidFill>
              </a:rPr>
              <a:t>21 Mar	</a:t>
            </a:r>
            <a:endParaRPr lang="en-US" sz="1100" b="1" dirty="0">
              <a:solidFill>
                <a:schemeClr val="tx1"/>
              </a:solidFill>
            </a:endParaRPr>
          </a:p>
        </p:txBody>
      </p:sp>
      <p:sp>
        <p:nvSpPr>
          <p:cNvPr id="65" name="Pentagon 64"/>
          <p:cNvSpPr/>
          <p:nvPr/>
        </p:nvSpPr>
        <p:spPr>
          <a:xfrm>
            <a:off x="1940256" y="4800600"/>
            <a:ext cx="1752600" cy="533400"/>
          </a:xfrm>
          <a:prstGeom prst="homePlate">
            <a:avLst>
              <a:gd name="adj" fmla="val 4562"/>
            </a:avLst>
          </a:prstGeom>
          <a:solidFill>
            <a:schemeClr val="accent3">
              <a:lumMod val="20000"/>
              <a:lumOff val="80000"/>
            </a:schemeClr>
          </a:solidFill>
          <a:ln w="12700">
            <a:solidFill>
              <a:schemeClr val="tx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r>
              <a:rPr lang="en-US" sz="1100" b="1" u="sng" dirty="0" smtClean="0">
                <a:solidFill>
                  <a:schemeClr val="tx1"/>
                </a:solidFill>
              </a:rPr>
              <a:t>Corrective Training</a:t>
            </a:r>
          </a:p>
          <a:p>
            <a:pPr marL="171450" indent="-171450">
              <a:buFontTx/>
              <a:buChar char="-"/>
            </a:pPr>
            <a:r>
              <a:rPr lang="en-US" sz="1100" b="1" dirty="0" smtClean="0">
                <a:solidFill>
                  <a:schemeClr val="tx1"/>
                </a:solidFill>
              </a:rPr>
              <a:t>25 Jan	</a:t>
            </a:r>
            <a:endParaRPr lang="en-US" sz="1100" b="1" dirty="0">
              <a:solidFill>
                <a:schemeClr val="tx1"/>
              </a:solidFill>
            </a:endParaRPr>
          </a:p>
        </p:txBody>
      </p:sp>
      <p:sp>
        <p:nvSpPr>
          <p:cNvPr id="66" name="Pentagon 65"/>
          <p:cNvSpPr/>
          <p:nvPr/>
        </p:nvSpPr>
        <p:spPr>
          <a:xfrm>
            <a:off x="4035756" y="4800600"/>
            <a:ext cx="1752600" cy="533400"/>
          </a:xfrm>
          <a:prstGeom prst="homePlate">
            <a:avLst>
              <a:gd name="adj" fmla="val 4562"/>
            </a:avLst>
          </a:prstGeom>
          <a:solidFill>
            <a:schemeClr val="accent3">
              <a:lumMod val="20000"/>
              <a:lumOff val="80000"/>
            </a:schemeClr>
          </a:solidFill>
          <a:ln w="12700">
            <a:solidFill>
              <a:schemeClr val="tx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r>
              <a:rPr lang="en-US" sz="1100" b="1" u="sng" dirty="0" smtClean="0">
                <a:solidFill>
                  <a:schemeClr val="tx1"/>
                </a:solidFill>
              </a:rPr>
              <a:t>NCOERs</a:t>
            </a:r>
          </a:p>
          <a:p>
            <a:pPr marL="171450" indent="-171450">
              <a:buFontTx/>
              <a:buChar char="-"/>
            </a:pPr>
            <a:r>
              <a:rPr lang="en-US" sz="1100" b="1" dirty="0" smtClean="0">
                <a:solidFill>
                  <a:schemeClr val="tx1"/>
                </a:solidFill>
              </a:rPr>
              <a:t>29 Feb	</a:t>
            </a:r>
            <a:endParaRPr lang="en-US" sz="1100" b="1" dirty="0">
              <a:solidFill>
                <a:schemeClr val="tx1"/>
              </a:solidFill>
            </a:endParaRPr>
          </a:p>
        </p:txBody>
      </p:sp>
      <p:sp>
        <p:nvSpPr>
          <p:cNvPr id="67" name="Pentagon 66"/>
          <p:cNvSpPr/>
          <p:nvPr/>
        </p:nvSpPr>
        <p:spPr>
          <a:xfrm>
            <a:off x="6131256" y="4800600"/>
            <a:ext cx="1752600" cy="533400"/>
          </a:xfrm>
          <a:prstGeom prst="homePlate">
            <a:avLst>
              <a:gd name="adj" fmla="val 4562"/>
            </a:avLst>
          </a:prstGeom>
          <a:solidFill>
            <a:schemeClr val="accent3">
              <a:lumMod val="20000"/>
              <a:lumOff val="80000"/>
            </a:schemeClr>
          </a:solidFill>
          <a:ln w="12700">
            <a:solidFill>
              <a:schemeClr val="tx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r>
              <a:rPr lang="en-US" sz="1100" b="1" u="sng" dirty="0" smtClean="0">
                <a:solidFill>
                  <a:schemeClr val="tx1"/>
                </a:solidFill>
              </a:rPr>
              <a:t>Counseling</a:t>
            </a:r>
            <a:endParaRPr lang="en-US" sz="1100" b="1" dirty="0" smtClean="0">
              <a:solidFill>
                <a:schemeClr val="tx1"/>
              </a:solidFill>
            </a:endParaRPr>
          </a:p>
          <a:p>
            <a:pPr marL="171450" indent="-171450">
              <a:buFontTx/>
              <a:buChar char="-"/>
            </a:pPr>
            <a:r>
              <a:rPr lang="en-US" sz="1100" b="1" dirty="0" smtClean="0">
                <a:solidFill>
                  <a:schemeClr val="tx1"/>
                </a:solidFill>
              </a:rPr>
              <a:t>28 Mar	</a:t>
            </a:r>
            <a:endParaRPr lang="en-US" sz="1100" b="1" dirty="0">
              <a:solidFill>
                <a:schemeClr val="tx1"/>
              </a:solidFill>
            </a:endParaRPr>
          </a:p>
        </p:txBody>
      </p:sp>
      <p:sp>
        <p:nvSpPr>
          <p:cNvPr id="71" name="Octagon 70"/>
          <p:cNvSpPr/>
          <p:nvPr/>
        </p:nvSpPr>
        <p:spPr>
          <a:xfrm>
            <a:off x="7960056" y="2819400"/>
            <a:ext cx="990600" cy="685800"/>
          </a:xfrm>
          <a:prstGeom prst="octagon">
            <a:avLst>
              <a:gd name="adj" fmla="val 0"/>
            </a:avLst>
          </a:prstGeom>
          <a:solidFill>
            <a:srgbClr val="FFFF00"/>
          </a:solidFill>
          <a:ln w="19050" cmpd="dbl">
            <a:solidFill>
              <a:schemeClr val="tx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lIns="91440" rIns="91440" rtlCol="0" anchor="ctr" anchorCtr="0"/>
          <a:lstStyle/>
          <a:p>
            <a:pPr algn="ctr"/>
            <a:r>
              <a:rPr lang="en-US" sz="1200" b="1" dirty="0" smtClean="0">
                <a:solidFill>
                  <a:schemeClr val="tx1"/>
                </a:solidFill>
              </a:rPr>
              <a:t>Garrison</a:t>
            </a:r>
          </a:p>
          <a:p>
            <a:pPr algn="ctr"/>
            <a:r>
              <a:rPr lang="en-US" sz="1200" b="1" dirty="0" smtClean="0">
                <a:solidFill>
                  <a:schemeClr val="tx1"/>
                </a:solidFill>
              </a:rPr>
              <a:t>SOP</a:t>
            </a:r>
            <a:endParaRPr lang="en-US" sz="1200" b="1" dirty="0">
              <a:solidFill>
                <a:schemeClr val="tx1"/>
              </a:solidFill>
            </a:endParaRPr>
          </a:p>
        </p:txBody>
      </p:sp>
      <p:sp>
        <p:nvSpPr>
          <p:cNvPr id="73" name="Pentagon 72"/>
          <p:cNvSpPr/>
          <p:nvPr/>
        </p:nvSpPr>
        <p:spPr>
          <a:xfrm>
            <a:off x="330200" y="5410200"/>
            <a:ext cx="7581900" cy="304800"/>
          </a:xfrm>
          <a:prstGeom prst="homePlate">
            <a:avLst/>
          </a:prstGeom>
          <a:solidFill>
            <a:srgbClr val="FFFFCC"/>
          </a:solidFill>
          <a:ln w="19050" cmpd="dbl">
            <a:solidFill>
              <a:schemeClr val="tx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lIns="91440" rIns="91440" rtlCol="0" anchor="t" anchorCtr="0"/>
          <a:lstStyle/>
          <a:p>
            <a:r>
              <a:rPr lang="en-US" sz="1400" b="1" dirty="0" smtClean="0">
                <a:solidFill>
                  <a:schemeClr val="tx1"/>
                </a:solidFill>
              </a:rPr>
              <a:t>2d ¼ Leader Development Focus:  </a:t>
            </a:r>
            <a:r>
              <a:rPr lang="en-US" sz="1400" b="1" i="1" dirty="0" smtClean="0">
                <a:solidFill>
                  <a:schemeClr val="tx2"/>
                </a:solidFill>
              </a:rPr>
              <a:t>Management and the Profession of Arms</a:t>
            </a:r>
          </a:p>
        </p:txBody>
      </p:sp>
      <p:sp>
        <p:nvSpPr>
          <p:cNvPr id="1025" name="Rectangle 1"/>
          <p:cNvSpPr>
            <a:spLocks noChangeArrowheads="1"/>
          </p:cNvSpPr>
          <p:nvPr/>
        </p:nvSpPr>
        <p:spPr bwMode="auto">
          <a:xfrm>
            <a:off x="331148" y="1011626"/>
            <a:ext cx="4164652" cy="1524000"/>
          </a:xfrm>
          <a:prstGeom prst="homePlate">
            <a:avLst>
              <a:gd name="adj" fmla="val 15221"/>
            </a:avLst>
          </a:prstGeom>
          <a:solidFill>
            <a:schemeClr val="bg2">
              <a:lumMod val="90000"/>
            </a:schemeClr>
          </a:solidFill>
          <a:ln w="9525">
            <a:solidFill>
              <a:schemeClr val="tx1"/>
            </a:solidFill>
            <a:miter lim="800000"/>
            <a:headEnd/>
            <a:tailEnd/>
          </a:ln>
          <a:effectLst>
            <a:outerShdw blurRad="63500" sx="102000" sy="102000" algn="ctr" rotWithShape="0">
              <a:prstClr val="black">
                <a:alpha val="40000"/>
              </a:prstClr>
            </a:outerShdw>
          </a:effectLst>
        </p:spPr>
        <p:txBody>
          <a:bodyPr vert="horz" wrap="square" lIns="91440" tIns="45720" rIns="91440" bIns="45720" numCol="1" anchor="ctr" anchorCtr="0" compatLnSpc="1">
            <a:prstTxWarp prst="textNoShape">
              <a:avLst/>
            </a:prstTxWarp>
            <a:noAutofit/>
          </a:bodyPr>
          <a:lstStyle/>
          <a:p>
            <a:pPr marL="0" marR="0" lvl="0" indent="0" algn="l" defTabSz="914400" rtl="0" eaLnBrk="1" fontAlgn="base" latinLnBrk="0" hangingPunct="1">
              <a:spcBef>
                <a:spcPct val="0"/>
              </a:spcBef>
              <a:spcAft>
                <a:spcPct val="0"/>
              </a:spcAft>
              <a:buClrTx/>
              <a:buSzTx/>
              <a:buFontTx/>
              <a:buNone/>
              <a:tabLst/>
            </a:pPr>
            <a:r>
              <a:rPr kumimoji="0" lang="en-US" sz="1200" b="1" i="1" u="sng" strike="noStrike" cap="none" normalizeH="0" baseline="0" dirty="0" smtClean="0">
                <a:ln>
                  <a:noFill/>
                </a:ln>
                <a:effectLst/>
                <a:latin typeface="Arial" pitchFamily="34" charset="0"/>
                <a:ea typeface="Times New Roman" pitchFamily="18" charset="0"/>
                <a:cs typeface="Arial" pitchFamily="34" charset="0"/>
              </a:rPr>
              <a:t>2009 Armor Conference</a:t>
            </a:r>
            <a:endParaRPr kumimoji="0" lang="en-US" sz="1200" b="1" i="1" u="none" strike="noStrike" cap="none" normalizeH="0" baseline="0" dirty="0" smtClean="0">
              <a:ln>
                <a:noFill/>
              </a:ln>
              <a:solidFill>
                <a:schemeClr val="tx2"/>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spcBef>
                <a:spcPct val="0"/>
              </a:spcBef>
              <a:spcAft>
                <a:spcPct val="0"/>
              </a:spcAft>
              <a:buClrTx/>
              <a:buSzTx/>
              <a:buFontTx/>
              <a:buNone/>
              <a:tabLst/>
            </a:pPr>
            <a:r>
              <a:rPr kumimoji="0" lang="en-US" sz="1200" b="1" i="1" u="none" strike="noStrike" cap="none" normalizeH="0" baseline="0" dirty="0" smtClean="0">
                <a:ln>
                  <a:noFill/>
                </a:ln>
                <a:solidFill>
                  <a:schemeClr val="tx2"/>
                </a:solidFill>
                <a:effectLst/>
                <a:latin typeface="Arial" pitchFamily="34" charset="0"/>
                <a:ea typeface="Times New Roman" pitchFamily="18" charset="0"/>
                <a:cs typeface="Arial" pitchFamily="34" charset="0"/>
              </a:rPr>
              <a:t>Question:</a:t>
            </a:r>
            <a:r>
              <a:rPr kumimoji="0" lang="en-US" sz="12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“What do you worry about most?”</a:t>
            </a:r>
            <a:endParaRPr kumimoji="0" lang="en-US" sz="1200" b="1" i="1" u="none" strike="noStrike" cap="none" normalizeH="0" baseline="0" dirty="0" smtClean="0">
              <a:ln>
                <a:noFill/>
              </a:ln>
              <a:solidFill>
                <a:schemeClr val="tx2"/>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spcBef>
                <a:spcPct val="0"/>
              </a:spcBef>
              <a:spcAft>
                <a:spcPct val="0"/>
              </a:spcAft>
              <a:buClrTx/>
              <a:buSzTx/>
              <a:buFontTx/>
              <a:buNone/>
              <a:tabLst/>
            </a:pPr>
            <a:r>
              <a:rPr kumimoji="0" lang="en-US" sz="1200" b="1" i="1" u="none" strike="noStrike" cap="none" normalizeH="0" baseline="0" dirty="0" smtClean="0">
                <a:ln>
                  <a:noFill/>
                </a:ln>
                <a:solidFill>
                  <a:schemeClr val="tx2"/>
                </a:solidFill>
                <a:effectLst/>
                <a:latin typeface="Arial" pitchFamily="34" charset="0"/>
                <a:ea typeface="Times New Roman" pitchFamily="18" charset="0"/>
                <a:cs typeface="Arial" pitchFamily="34" charset="0"/>
              </a:rPr>
              <a:t>GEN Dempsey: </a:t>
            </a:r>
          </a:p>
          <a:p>
            <a:pPr marL="0" marR="0" lvl="0" indent="0" algn="l" defTabSz="914400" rtl="0" eaLnBrk="0" fontAlgn="base" latinLnBrk="0" hangingPunct="0">
              <a:spcBef>
                <a:spcPct val="0"/>
              </a:spcBef>
              <a:spcAft>
                <a:spcPct val="0"/>
              </a:spcAft>
              <a:buClrTx/>
              <a:buSzTx/>
              <a:buFontTx/>
              <a:buNone/>
              <a:tabLst/>
            </a:pPr>
            <a:r>
              <a:rPr kumimoji="0" lang="en-US" sz="12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“No question. Leader development.  </a:t>
            </a:r>
          </a:p>
          <a:p>
            <a:pPr marL="0" marR="0" lvl="0" indent="0" algn="l" defTabSz="914400" rtl="0" eaLnBrk="0" fontAlgn="base" latinLnBrk="0" hangingPunct="0">
              <a:spcBef>
                <a:spcPct val="0"/>
              </a:spcBef>
              <a:spcAft>
                <a:spcPct val="0"/>
              </a:spcAft>
              <a:buClrTx/>
              <a:buSzTx/>
              <a:buFontTx/>
              <a:buNone/>
              <a:tabLst/>
            </a:pPr>
            <a:r>
              <a:rPr kumimoji="0" lang="en-US" sz="12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We're going to get the equipment wrong.  We're going to get the guidance wrong. </a:t>
            </a:r>
          </a:p>
          <a:p>
            <a:pPr marL="0" marR="0" lvl="0" indent="0" algn="l" defTabSz="914400" rtl="0" eaLnBrk="0" fontAlgn="base" latinLnBrk="0" hangingPunct="0">
              <a:spcBef>
                <a:spcPct val="0"/>
              </a:spcBef>
              <a:spcAft>
                <a:spcPct val="0"/>
              </a:spcAft>
              <a:buClrTx/>
              <a:buSzTx/>
              <a:buFontTx/>
              <a:buNone/>
              <a:tabLst/>
            </a:pPr>
            <a:r>
              <a:rPr kumimoji="0" lang="en-US" sz="12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We're going to get the organizations wrong.</a:t>
            </a:r>
            <a:r>
              <a:rPr kumimoji="0" lang="en-US" sz="1200" b="1" i="1" u="none" strike="noStrike" cap="none" normalizeH="0" baseline="0" dirty="0" smtClean="0">
                <a:ln>
                  <a:noFill/>
                </a:ln>
                <a:effectLst/>
                <a:latin typeface="Arial" pitchFamily="34" charset="0"/>
                <a:ea typeface="Times New Roman" pitchFamily="18" charset="0"/>
                <a:cs typeface="Arial" pitchFamily="34" charset="0"/>
              </a:rPr>
              <a:t>  I've got to make sure you don't get it wrong.”</a:t>
            </a:r>
            <a:endParaRPr kumimoji="0" lang="en-US" sz="3200" b="1" i="1" u="none" strike="noStrike" cap="none" normalizeH="0" baseline="0" dirty="0" smtClean="0">
              <a:ln>
                <a:noFill/>
              </a:ln>
              <a:effectLst/>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4558708" y="928782"/>
            <a:ext cx="1422400" cy="1066800"/>
          </a:xfrm>
          <a:prstGeom prst="rect">
            <a:avLst/>
          </a:prstGeom>
          <a:noFill/>
          <a:ln w="9525">
            <a:solidFill>
              <a:schemeClr val="tx1"/>
            </a:solidFill>
            <a:miter lim="800000"/>
            <a:headEnd/>
            <a:tailEnd/>
          </a:ln>
          <a:effectLst/>
        </p:spPr>
      </p:pic>
      <p:pic>
        <p:nvPicPr>
          <p:cNvPr id="16" name="Picture 15" descr="23 Framework.png"/>
          <p:cNvPicPr>
            <a:picLocks noChangeAspect="1"/>
          </p:cNvPicPr>
          <p:nvPr/>
        </p:nvPicPr>
        <p:blipFill>
          <a:blip r:embed="rId3" cstate="print"/>
          <a:srcRect t="18919"/>
          <a:stretch>
            <a:fillRect/>
          </a:stretch>
        </p:blipFill>
        <p:spPr>
          <a:xfrm>
            <a:off x="4952844" y="1614582"/>
            <a:ext cx="1340224" cy="990600"/>
          </a:xfrm>
          <a:prstGeom prst="rect">
            <a:avLst/>
          </a:prstGeom>
          <a:solidFill>
            <a:schemeClr val="bg1"/>
          </a:solidFill>
          <a:ln>
            <a:solidFill>
              <a:schemeClr val="tx1"/>
            </a:solidFill>
          </a:ln>
          <a:effectLst>
            <a:outerShdw blurRad="50800" dist="38100" dir="13500000" algn="br" rotWithShape="0">
              <a:prstClr val="black">
                <a:alpha val="40000"/>
              </a:prstClr>
            </a:outerShdw>
          </a:effectLst>
        </p:spPr>
      </p:pic>
      <p:pic>
        <p:nvPicPr>
          <p:cNvPr id="1027" name="Picture 3"/>
          <p:cNvPicPr>
            <a:picLocks noChangeAspect="1" noChangeArrowheads="1"/>
          </p:cNvPicPr>
          <p:nvPr/>
        </p:nvPicPr>
        <p:blipFill>
          <a:blip r:embed="rId4" cstate="print"/>
          <a:srcRect/>
          <a:stretch>
            <a:fillRect/>
          </a:stretch>
        </p:blipFill>
        <p:spPr bwMode="auto">
          <a:xfrm>
            <a:off x="6413500" y="800100"/>
            <a:ext cx="2514600" cy="1885950"/>
          </a:xfrm>
          <a:prstGeom prst="rect">
            <a:avLst/>
          </a:prstGeom>
          <a:noFill/>
          <a:ln w="9525">
            <a:solidFill>
              <a:schemeClr val="tx1"/>
            </a:solidFill>
            <a:miter lim="800000"/>
            <a:headEnd/>
            <a:tailEnd/>
          </a:ln>
          <a:effectLst>
            <a:outerShdw blurRad="63500" sx="102000" sy="102000" algn="ctr" rotWithShape="0">
              <a:prstClr val="black">
                <a:alpha val="40000"/>
              </a:prstClr>
            </a:outerShdw>
          </a:effectLst>
        </p:spPr>
      </p:pic>
      <p:sp>
        <p:nvSpPr>
          <p:cNvPr id="34" name="Octagon 33"/>
          <p:cNvSpPr/>
          <p:nvPr/>
        </p:nvSpPr>
        <p:spPr>
          <a:xfrm>
            <a:off x="7924800" y="5384800"/>
            <a:ext cx="1066800" cy="330200"/>
          </a:xfrm>
          <a:prstGeom prst="octagon">
            <a:avLst>
              <a:gd name="adj" fmla="val 0"/>
            </a:avLst>
          </a:prstGeom>
          <a:solidFill>
            <a:srgbClr val="FFFF00"/>
          </a:solidFill>
          <a:ln w="19050" cmpd="dbl">
            <a:solidFill>
              <a:schemeClr val="tx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lIns="91440" rIns="91440" rtlCol="0" anchor="ctr" anchorCtr="0"/>
          <a:lstStyle/>
          <a:p>
            <a:pPr algn="ctr"/>
            <a:r>
              <a:rPr lang="en-US" sz="1200" b="1" dirty="0" smtClean="0">
                <a:solidFill>
                  <a:schemeClr val="tx1"/>
                </a:solidFill>
              </a:rPr>
              <a:t>Spur Ride</a:t>
            </a:r>
            <a:endParaRPr lang="en-US" sz="1200" b="1" dirty="0">
              <a:solidFill>
                <a:schemeClr val="tx1"/>
              </a:solidFill>
            </a:endParaRPr>
          </a:p>
        </p:txBody>
      </p:sp>
      <p:sp>
        <p:nvSpPr>
          <p:cNvPr id="35" name="Pentagon 34"/>
          <p:cNvSpPr/>
          <p:nvPr/>
        </p:nvSpPr>
        <p:spPr>
          <a:xfrm>
            <a:off x="609600" y="5791200"/>
            <a:ext cx="7581900" cy="304800"/>
          </a:xfrm>
          <a:prstGeom prst="homePlate">
            <a:avLst/>
          </a:prstGeom>
          <a:solidFill>
            <a:schemeClr val="accent3">
              <a:lumMod val="20000"/>
              <a:lumOff val="80000"/>
            </a:schemeClr>
          </a:solidFill>
          <a:ln w="19050" cmpd="dbl">
            <a:solidFill>
              <a:schemeClr val="tx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lIns="91440" rIns="91440" rtlCol="0" anchor="t" anchorCtr="0"/>
          <a:lstStyle/>
          <a:p>
            <a:r>
              <a:rPr lang="en-US" sz="1400" b="1" dirty="0" smtClean="0">
                <a:solidFill>
                  <a:schemeClr val="tx1"/>
                </a:solidFill>
              </a:rPr>
              <a:t>3d ¼ Leader Development Focus:  </a:t>
            </a:r>
            <a:r>
              <a:rPr lang="en-US" sz="1400" b="1" i="1" dirty="0" smtClean="0">
                <a:solidFill>
                  <a:schemeClr val="tx2"/>
                </a:solidFill>
              </a:rPr>
              <a:t>Technical Competency</a:t>
            </a:r>
          </a:p>
        </p:txBody>
      </p:sp>
      <p:sp>
        <p:nvSpPr>
          <p:cNvPr id="36" name="Pentagon 35"/>
          <p:cNvSpPr/>
          <p:nvPr/>
        </p:nvSpPr>
        <p:spPr>
          <a:xfrm>
            <a:off x="876300" y="6172200"/>
            <a:ext cx="7581900" cy="304800"/>
          </a:xfrm>
          <a:prstGeom prst="homePlate">
            <a:avLst/>
          </a:prstGeom>
          <a:solidFill>
            <a:schemeClr val="tx2">
              <a:lumMod val="20000"/>
              <a:lumOff val="80000"/>
            </a:schemeClr>
          </a:solidFill>
          <a:ln w="19050" cmpd="dbl">
            <a:solidFill>
              <a:schemeClr val="tx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lIns="91440" rIns="91440" rtlCol="0" anchor="t" anchorCtr="0"/>
          <a:lstStyle/>
          <a:p>
            <a:r>
              <a:rPr lang="en-US" sz="1400" b="1" dirty="0" smtClean="0">
                <a:solidFill>
                  <a:schemeClr val="tx1"/>
                </a:solidFill>
              </a:rPr>
              <a:t>4</a:t>
            </a:r>
            <a:r>
              <a:rPr lang="en-US" sz="1400" b="1" baseline="30000" dirty="0" smtClean="0">
                <a:solidFill>
                  <a:schemeClr val="tx1"/>
                </a:solidFill>
              </a:rPr>
              <a:t>th</a:t>
            </a:r>
            <a:r>
              <a:rPr lang="en-US" sz="1400" b="1" dirty="0" smtClean="0">
                <a:solidFill>
                  <a:schemeClr val="tx1"/>
                </a:solidFill>
              </a:rPr>
              <a:t> ¼ Leader Development Focus:  </a:t>
            </a:r>
            <a:r>
              <a:rPr lang="en-US" sz="1400" b="1" i="1" dirty="0" smtClean="0">
                <a:solidFill>
                  <a:schemeClr val="tx1"/>
                </a:solidFill>
              </a:rPr>
              <a:t>Tactical Competency</a:t>
            </a:r>
          </a:p>
        </p:txBody>
      </p:sp>
      <p:sp>
        <p:nvSpPr>
          <p:cNvPr id="38" name="Octagon 37"/>
          <p:cNvSpPr/>
          <p:nvPr/>
        </p:nvSpPr>
        <p:spPr>
          <a:xfrm>
            <a:off x="8229600" y="5778500"/>
            <a:ext cx="762000" cy="317500"/>
          </a:xfrm>
          <a:prstGeom prst="octagon">
            <a:avLst>
              <a:gd name="adj" fmla="val 0"/>
            </a:avLst>
          </a:prstGeom>
          <a:solidFill>
            <a:srgbClr val="FFFF00"/>
          </a:solidFill>
          <a:ln w="19050" cmpd="dbl">
            <a:solidFill>
              <a:schemeClr val="tx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lIns="91440" rIns="91440" rtlCol="0" anchor="ctr" anchorCtr="0"/>
          <a:lstStyle/>
          <a:p>
            <a:pPr algn="ctr"/>
            <a:r>
              <a:rPr lang="en-US" sz="1200" b="1" dirty="0" smtClean="0">
                <a:solidFill>
                  <a:schemeClr val="tx1"/>
                </a:solidFill>
              </a:rPr>
              <a:t>TM LFX</a:t>
            </a:r>
            <a:endParaRPr lang="en-US" sz="1200" b="1" dirty="0">
              <a:solidFill>
                <a:schemeClr val="tx1"/>
              </a:solidFill>
            </a:endParaRPr>
          </a:p>
        </p:txBody>
      </p:sp>
      <p:sp>
        <p:nvSpPr>
          <p:cNvPr id="39" name="Octagon 38"/>
          <p:cNvSpPr/>
          <p:nvPr/>
        </p:nvSpPr>
        <p:spPr>
          <a:xfrm>
            <a:off x="8382000" y="6159500"/>
            <a:ext cx="609600" cy="381000"/>
          </a:xfrm>
          <a:prstGeom prst="octagon">
            <a:avLst>
              <a:gd name="adj" fmla="val 0"/>
            </a:avLst>
          </a:prstGeom>
          <a:solidFill>
            <a:srgbClr val="FFFF00"/>
          </a:solidFill>
          <a:ln w="19050" cmpd="dbl">
            <a:solidFill>
              <a:schemeClr val="tx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lIns="91440" rIns="91440" rtlCol="0" anchor="ctr" anchorCtr="0"/>
          <a:lstStyle/>
          <a:p>
            <a:pPr algn="ctr"/>
            <a:r>
              <a:rPr lang="en-US" sz="1200" b="1" dirty="0" smtClean="0">
                <a:solidFill>
                  <a:schemeClr val="tx1"/>
                </a:solidFill>
              </a:rPr>
              <a:t>Squad LFX</a:t>
            </a:r>
            <a:endParaRPr lang="en-US" sz="1200" b="1" dirty="0">
              <a:solidFill>
                <a:schemeClr val="tx1"/>
              </a:solidFill>
            </a:endParaRPr>
          </a:p>
        </p:txBody>
      </p:sp>
      <p:sp>
        <p:nvSpPr>
          <p:cNvPr id="40" name="Slide Number Placeholder 39"/>
          <p:cNvSpPr>
            <a:spLocks noGrp="1"/>
          </p:cNvSpPr>
          <p:nvPr>
            <p:ph type="sldNum" sz="quarter" idx="12"/>
          </p:nvPr>
        </p:nvSpPr>
        <p:spPr>
          <a:xfrm>
            <a:off x="8458200" y="6492875"/>
            <a:ext cx="685800" cy="365125"/>
          </a:xfrm>
        </p:spPr>
        <p:txBody>
          <a:bodyPr/>
          <a:lstStyle/>
          <a:p>
            <a:fld id="{7F9814C0-CAF9-4252-9808-64BEFC5179DE}" type="slidenum">
              <a:rPr lang="en-US" smtClean="0"/>
              <a:pPr/>
              <a:t>23</a:t>
            </a:fld>
            <a:endParaRPr lang="en-US"/>
          </a:p>
        </p:txBody>
      </p:sp>
      <p:sp>
        <p:nvSpPr>
          <p:cNvPr id="58" name="Pentagon 57"/>
          <p:cNvSpPr/>
          <p:nvPr/>
        </p:nvSpPr>
        <p:spPr>
          <a:xfrm>
            <a:off x="4912056" y="3556000"/>
            <a:ext cx="990600" cy="609600"/>
          </a:xfrm>
          <a:prstGeom prst="homePlate">
            <a:avLst>
              <a:gd name="adj" fmla="val 4562"/>
            </a:avLst>
          </a:prstGeom>
          <a:solidFill>
            <a:schemeClr val="accent3">
              <a:lumMod val="20000"/>
              <a:lumOff val="80000"/>
            </a:schemeClr>
          </a:solidFill>
          <a:ln w="12700">
            <a:solidFill>
              <a:schemeClr val="tx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r>
              <a:rPr lang="en-US" sz="1100" b="1" u="sng" dirty="0" smtClean="0">
                <a:solidFill>
                  <a:schemeClr val="tx1"/>
                </a:solidFill>
              </a:rPr>
              <a:t>Bars / Flags</a:t>
            </a:r>
          </a:p>
          <a:p>
            <a:pPr marL="171450" indent="-171450">
              <a:buFontTx/>
              <a:buChar char="-"/>
            </a:pPr>
            <a:r>
              <a:rPr lang="en-US" sz="1100" b="1" dirty="0" smtClean="0">
                <a:solidFill>
                  <a:schemeClr val="tx1"/>
                </a:solidFill>
              </a:rPr>
              <a:t>22 Feb</a:t>
            </a:r>
          </a:p>
          <a:p>
            <a:pPr marL="171450" indent="-171450">
              <a:buFontTx/>
              <a:buChar char="-"/>
            </a:pPr>
            <a:endParaRPr lang="en-US" sz="1100" b="1"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able 40"/>
          <p:cNvGraphicFramePr>
            <a:graphicFrameLocks noGrp="1"/>
          </p:cNvGraphicFramePr>
          <p:nvPr/>
        </p:nvGraphicFramePr>
        <p:xfrm>
          <a:off x="255494" y="2263588"/>
          <a:ext cx="8659906" cy="396240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919636"/>
                <a:gridCol w="774027"/>
                <a:gridCol w="774027"/>
                <a:gridCol w="774027"/>
                <a:gridCol w="774027"/>
                <a:gridCol w="774027"/>
                <a:gridCol w="774027"/>
                <a:gridCol w="774027"/>
                <a:gridCol w="774027"/>
                <a:gridCol w="774027"/>
                <a:gridCol w="774027"/>
              </a:tblGrid>
              <a:tr h="625475">
                <a:tc>
                  <a:txBody>
                    <a:bodyPr/>
                    <a:lstStyle/>
                    <a:p>
                      <a:r>
                        <a:rPr lang="en-US" sz="1800" dirty="0" smtClean="0">
                          <a:solidFill>
                            <a:schemeClr val="tx1"/>
                          </a:solidFill>
                        </a:rPr>
                        <a:t>Week</a:t>
                      </a:r>
                      <a:endParaRPr 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smtClean="0">
                          <a:solidFill>
                            <a:srgbClr val="FF0000"/>
                          </a:solidFill>
                        </a:rPr>
                        <a:t>15</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smtClean="0">
                          <a:solidFill>
                            <a:srgbClr val="FF0000"/>
                          </a:solidFill>
                        </a:rPr>
                        <a:t>16</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smtClean="0">
                          <a:solidFill>
                            <a:srgbClr val="FF0000"/>
                          </a:solidFill>
                        </a:rPr>
                        <a:t>17</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smtClean="0">
                          <a:solidFill>
                            <a:srgbClr val="FF0000"/>
                          </a:solidFill>
                        </a:rPr>
                        <a:t>18</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smtClean="0">
                          <a:solidFill>
                            <a:srgbClr val="FF0000"/>
                          </a:solidFill>
                        </a:rPr>
                        <a:t>19</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smtClean="0">
                          <a:solidFill>
                            <a:srgbClr val="FF0000"/>
                          </a:solidFill>
                        </a:rPr>
                        <a:t>20</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smtClean="0">
                          <a:solidFill>
                            <a:srgbClr val="FF0000"/>
                          </a:solidFill>
                        </a:rPr>
                        <a:t>21</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smtClean="0">
                          <a:solidFill>
                            <a:srgbClr val="FF0000"/>
                          </a:solidFill>
                        </a:rPr>
                        <a:t>22</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smtClean="0">
                          <a:solidFill>
                            <a:srgbClr val="FF0000"/>
                          </a:solidFill>
                        </a:rPr>
                        <a:t>23</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smtClean="0">
                          <a:solidFill>
                            <a:srgbClr val="FF0000"/>
                          </a:solidFill>
                        </a:rPr>
                        <a:t>24</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93725">
                <a:tc>
                  <a:txBody>
                    <a:bodyPr/>
                    <a:lstStyle/>
                    <a:p>
                      <a:r>
                        <a:rPr lang="en-US" sz="1200" b="1" dirty="0" smtClean="0"/>
                        <a:t>Assign</a:t>
                      </a:r>
                    </a:p>
                    <a:p>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77850">
                <a:tc>
                  <a:txBody>
                    <a:bodyPr/>
                    <a:lstStyle/>
                    <a:p>
                      <a:r>
                        <a:rPr lang="en-US" sz="1200" b="1" dirty="0" err="1" smtClean="0"/>
                        <a:t>Backbrief</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61975">
                <a:tc>
                  <a:txBody>
                    <a:bodyPr/>
                    <a:lstStyle/>
                    <a:p>
                      <a:r>
                        <a:rPr lang="en-US" sz="1200" b="1" dirty="0" smtClean="0"/>
                        <a:t>Assign Homework</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36575">
                <a:tc>
                  <a:txBody>
                    <a:bodyPr/>
                    <a:lstStyle/>
                    <a:p>
                      <a:r>
                        <a:rPr lang="en-US" sz="1200" b="1" dirty="0" smtClean="0"/>
                        <a:t>Instruction</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33400">
                <a:tc>
                  <a:txBody>
                    <a:bodyPr/>
                    <a:lstStyle/>
                    <a:p>
                      <a:r>
                        <a:rPr lang="en-US" sz="1200" b="1" dirty="0" smtClean="0"/>
                        <a:t>Command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33400">
                <a:tc>
                  <a:txBody>
                    <a:bodyPr/>
                    <a:lstStyle/>
                    <a:p>
                      <a:r>
                        <a:rPr lang="en-US" sz="1200" b="1" dirty="0" smtClean="0"/>
                        <a:t>J.O.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5" name="TextBox 4"/>
          <p:cNvSpPr txBox="1"/>
          <p:nvPr/>
        </p:nvSpPr>
        <p:spPr>
          <a:xfrm>
            <a:off x="268941" y="1568823"/>
            <a:ext cx="1219200" cy="533400"/>
          </a:xfrm>
          <a:prstGeom prst="rect">
            <a:avLst/>
          </a:prstGeom>
          <a:noFill/>
          <a:ln>
            <a:solidFill>
              <a:schemeClr val="tx1"/>
            </a:solidFill>
          </a:ln>
          <a:effectLst>
            <a:glow rad="63500">
              <a:schemeClr val="accent1">
                <a:satMod val="175000"/>
                <a:alpha val="40000"/>
              </a:schemeClr>
            </a:glow>
          </a:effectLst>
        </p:spPr>
        <p:txBody>
          <a:bodyPr wrap="square" rtlCol="0">
            <a:noAutofit/>
          </a:bodyPr>
          <a:lstStyle/>
          <a:p>
            <a:r>
              <a:rPr lang="en-US" sz="1100" b="1" dirty="0" smtClean="0">
                <a:latin typeface="Arial" pitchFamily="34" charset="0"/>
                <a:cs typeface="Arial" pitchFamily="34" charset="0"/>
              </a:rPr>
              <a:t>OPD - 3</a:t>
            </a:r>
          </a:p>
          <a:p>
            <a:r>
              <a:rPr lang="en-US" sz="1100" b="1" dirty="0" smtClean="0">
                <a:latin typeface="Arial" pitchFamily="34" charset="0"/>
                <a:cs typeface="Arial" pitchFamily="34" charset="0"/>
              </a:rPr>
              <a:t>Assign Class</a:t>
            </a:r>
            <a:endParaRPr lang="en-US" sz="1100" b="1" dirty="0">
              <a:latin typeface="Arial" pitchFamily="34" charset="0"/>
              <a:cs typeface="Arial" pitchFamily="34" charset="0"/>
            </a:endParaRPr>
          </a:p>
        </p:txBody>
      </p:sp>
      <p:sp>
        <p:nvSpPr>
          <p:cNvPr id="6" name="TextBox 5"/>
          <p:cNvSpPr txBox="1"/>
          <p:nvPr/>
        </p:nvSpPr>
        <p:spPr>
          <a:xfrm>
            <a:off x="2597274" y="1568823"/>
            <a:ext cx="1320800" cy="533400"/>
          </a:xfrm>
          <a:prstGeom prst="rect">
            <a:avLst/>
          </a:prstGeom>
          <a:noFill/>
          <a:ln>
            <a:solidFill>
              <a:schemeClr val="tx1"/>
            </a:solidFill>
          </a:ln>
          <a:effectLst>
            <a:glow rad="63500">
              <a:schemeClr val="accent1">
                <a:satMod val="175000"/>
                <a:alpha val="40000"/>
              </a:schemeClr>
            </a:glow>
          </a:effectLst>
        </p:spPr>
        <p:txBody>
          <a:bodyPr wrap="square" rtlCol="0">
            <a:noAutofit/>
          </a:bodyPr>
          <a:lstStyle/>
          <a:p>
            <a:r>
              <a:rPr lang="en-US" sz="1100" b="1" dirty="0" smtClean="0">
                <a:latin typeface="Arial" pitchFamily="34" charset="0"/>
                <a:cs typeface="Arial" pitchFamily="34" charset="0"/>
              </a:rPr>
              <a:t>OPD - 2</a:t>
            </a:r>
          </a:p>
          <a:p>
            <a:r>
              <a:rPr lang="en-US" sz="1100" b="1" dirty="0" err="1" smtClean="0">
                <a:latin typeface="Arial" pitchFamily="34" charset="0"/>
                <a:cs typeface="Arial" pitchFamily="34" charset="0"/>
              </a:rPr>
              <a:t>Backbrief</a:t>
            </a:r>
            <a:r>
              <a:rPr lang="en-US" sz="1100" b="1" dirty="0" smtClean="0">
                <a:latin typeface="Arial" pitchFamily="34" charset="0"/>
                <a:cs typeface="Arial" pitchFamily="34" charset="0"/>
              </a:rPr>
              <a:t> SCO</a:t>
            </a:r>
            <a:endParaRPr lang="en-US" sz="1100" b="1" dirty="0">
              <a:latin typeface="Arial" pitchFamily="34" charset="0"/>
              <a:cs typeface="Arial" pitchFamily="34" charset="0"/>
            </a:endParaRPr>
          </a:p>
        </p:txBody>
      </p:sp>
      <p:sp>
        <p:nvSpPr>
          <p:cNvPr id="7" name="TextBox 6"/>
          <p:cNvSpPr txBox="1"/>
          <p:nvPr/>
        </p:nvSpPr>
        <p:spPr>
          <a:xfrm>
            <a:off x="5027207" y="1568823"/>
            <a:ext cx="1371600" cy="533400"/>
          </a:xfrm>
          <a:prstGeom prst="rect">
            <a:avLst/>
          </a:prstGeom>
          <a:noFill/>
          <a:ln>
            <a:solidFill>
              <a:schemeClr val="tx1"/>
            </a:solidFill>
          </a:ln>
          <a:effectLst>
            <a:glow rad="63500">
              <a:schemeClr val="accent1">
                <a:satMod val="175000"/>
                <a:alpha val="40000"/>
              </a:schemeClr>
            </a:glow>
          </a:effectLst>
        </p:spPr>
        <p:txBody>
          <a:bodyPr wrap="square" rtlCol="0">
            <a:noAutofit/>
          </a:bodyPr>
          <a:lstStyle/>
          <a:p>
            <a:r>
              <a:rPr lang="en-US" sz="1100" b="1" dirty="0" smtClean="0">
                <a:latin typeface="Arial" pitchFamily="34" charset="0"/>
                <a:cs typeface="Arial" pitchFamily="34" charset="0"/>
              </a:rPr>
              <a:t>OPD – 1</a:t>
            </a:r>
          </a:p>
          <a:p>
            <a:r>
              <a:rPr lang="en-US" sz="1100" b="1" dirty="0" smtClean="0">
                <a:latin typeface="Arial" pitchFamily="34" charset="0"/>
                <a:cs typeface="Arial" pitchFamily="34" charset="0"/>
              </a:rPr>
              <a:t>Assign Prep</a:t>
            </a:r>
            <a:endParaRPr lang="en-US" sz="1100" b="1" dirty="0">
              <a:latin typeface="Arial" pitchFamily="34" charset="0"/>
              <a:cs typeface="Arial" pitchFamily="34" charset="0"/>
            </a:endParaRPr>
          </a:p>
        </p:txBody>
      </p:sp>
      <p:sp>
        <p:nvSpPr>
          <p:cNvPr id="8" name="TextBox 7"/>
          <p:cNvSpPr txBox="1"/>
          <p:nvPr/>
        </p:nvSpPr>
        <p:spPr>
          <a:xfrm>
            <a:off x="7507941" y="1568823"/>
            <a:ext cx="1322294" cy="533400"/>
          </a:xfrm>
          <a:prstGeom prst="rect">
            <a:avLst/>
          </a:prstGeom>
          <a:noFill/>
          <a:ln>
            <a:solidFill>
              <a:schemeClr val="tx1"/>
            </a:solidFill>
          </a:ln>
          <a:effectLst>
            <a:glow rad="63500">
              <a:schemeClr val="accent1">
                <a:satMod val="175000"/>
                <a:alpha val="40000"/>
              </a:schemeClr>
            </a:glow>
          </a:effectLst>
        </p:spPr>
        <p:txBody>
          <a:bodyPr wrap="square" rtlCol="0">
            <a:noAutofit/>
          </a:bodyPr>
          <a:lstStyle/>
          <a:p>
            <a:r>
              <a:rPr lang="en-US" sz="1100" b="1" dirty="0" smtClean="0">
                <a:latin typeface="Arial" pitchFamily="34" charset="0"/>
                <a:cs typeface="Arial" pitchFamily="34" charset="0"/>
              </a:rPr>
              <a:t>OPD - 0</a:t>
            </a:r>
          </a:p>
          <a:p>
            <a:r>
              <a:rPr lang="en-US" sz="1100" b="1" dirty="0" smtClean="0">
                <a:latin typeface="Arial" pitchFamily="34" charset="0"/>
                <a:cs typeface="Arial" pitchFamily="34" charset="0"/>
              </a:rPr>
              <a:t>Instruction</a:t>
            </a:r>
            <a:endParaRPr lang="en-US" sz="1100" b="1" dirty="0">
              <a:latin typeface="Arial" pitchFamily="34" charset="0"/>
              <a:cs typeface="Arial" pitchFamily="34" charset="0"/>
            </a:endParaRPr>
          </a:p>
        </p:txBody>
      </p:sp>
      <p:cxnSp>
        <p:nvCxnSpPr>
          <p:cNvPr id="11" name="Straight Connector 10"/>
          <p:cNvCxnSpPr>
            <a:stCxn id="5" idx="3"/>
            <a:endCxn id="6" idx="1"/>
          </p:cNvCxnSpPr>
          <p:nvPr/>
        </p:nvCxnSpPr>
        <p:spPr>
          <a:xfrm>
            <a:off x="1488141" y="1835523"/>
            <a:ext cx="1109133" cy="0"/>
          </a:xfrm>
          <a:prstGeom prst="line">
            <a:avLst/>
          </a:prstGeom>
          <a:ln w="12700">
            <a:solidFill>
              <a:schemeClr val="tx1"/>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3"/>
            <a:endCxn id="7" idx="1"/>
          </p:cNvCxnSpPr>
          <p:nvPr/>
        </p:nvCxnSpPr>
        <p:spPr>
          <a:xfrm>
            <a:off x="3918074" y="1835523"/>
            <a:ext cx="1109133" cy="0"/>
          </a:xfrm>
          <a:prstGeom prst="line">
            <a:avLst/>
          </a:prstGeom>
          <a:ln w="12700">
            <a:solidFill>
              <a:schemeClr val="tx1"/>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8" idx="1"/>
            <a:endCxn id="7" idx="3"/>
          </p:cNvCxnSpPr>
          <p:nvPr/>
        </p:nvCxnSpPr>
        <p:spPr>
          <a:xfrm rot="10800000">
            <a:off x="6398807" y="1835523"/>
            <a:ext cx="1109134" cy="0"/>
          </a:xfrm>
          <a:prstGeom prst="line">
            <a:avLst/>
          </a:prstGeom>
          <a:ln w="12700">
            <a:solidFill>
              <a:schemeClr val="tx1"/>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198796" y="3596341"/>
            <a:ext cx="685800" cy="381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1"/>
            </a:solidFill>
          </a:ln>
          <a:effectLst>
            <a:glow rad="63500">
              <a:schemeClr val="accent1">
                <a:satMod val="175000"/>
                <a:alpha val="40000"/>
              </a:schemeClr>
            </a:glow>
          </a:effectLst>
        </p:spPr>
        <p:txBody>
          <a:bodyPr wrap="square" rtlCol="0" anchor="ctr" anchorCtr="1">
            <a:noAutofit/>
          </a:bodyPr>
          <a:lstStyle/>
          <a:p>
            <a:pPr algn="ctr"/>
            <a:r>
              <a:rPr lang="en-US" sz="1100" b="1" dirty="0" smtClean="0">
                <a:latin typeface="Arial" pitchFamily="34" charset="0"/>
                <a:cs typeface="Arial" pitchFamily="34" charset="0"/>
              </a:rPr>
              <a:t>Train</a:t>
            </a:r>
          </a:p>
        </p:txBody>
      </p:sp>
      <p:sp>
        <p:nvSpPr>
          <p:cNvPr id="44" name="TextBox 43"/>
          <p:cNvSpPr txBox="1"/>
          <p:nvPr/>
        </p:nvSpPr>
        <p:spPr>
          <a:xfrm>
            <a:off x="2008094" y="4152153"/>
            <a:ext cx="685800" cy="381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1"/>
            </a:solidFill>
          </a:ln>
          <a:effectLst>
            <a:glow rad="63500">
              <a:schemeClr val="accent1">
                <a:satMod val="175000"/>
                <a:alpha val="40000"/>
              </a:schemeClr>
            </a:glow>
          </a:effectLst>
        </p:spPr>
        <p:txBody>
          <a:bodyPr wrap="square" rtlCol="0" anchor="ctr" anchorCtr="1">
            <a:noAutofit/>
          </a:bodyPr>
          <a:lstStyle/>
          <a:p>
            <a:pPr algn="ctr"/>
            <a:r>
              <a:rPr lang="en-US" sz="1100" b="1" dirty="0" smtClean="0">
                <a:latin typeface="Arial" pitchFamily="34" charset="0"/>
                <a:cs typeface="Arial" pitchFamily="34" charset="0"/>
              </a:rPr>
              <a:t>Train</a:t>
            </a:r>
          </a:p>
        </p:txBody>
      </p:sp>
      <p:sp>
        <p:nvSpPr>
          <p:cNvPr id="45" name="TextBox 44"/>
          <p:cNvSpPr txBox="1"/>
          <p:nvPr/>
        </p:nvSpPr>
        <p:spPr>
          <a:xfrm>
            <a:off x="2783541" y="4701988"/>
            <a:ext cx="685800" cy="381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1"/>
            </a:solidFill>
          </a:ln>
          <a:effectLst>
            <a:glow rad="63500">
              <a:schemeClr val="accent1">
                <a:satMod val="175000"/>
                <a:alpha val="40000"/>
              </a:schemeClr>
            </a:glow>
          </a:effectLst>
        </p:spPr>
        <p:txBody>
          <a:bodyPr wrap="square" rtlCol="0" anchor="ctr" anchorCtr="1">
            <a:noAutofit/>
          </a:bodyPr>
          <a:lstStyle/>
          <a:p>
            <a:pPr algn="ctr"/>
            <a:r>
              <a:rPr lang="en-US" sz="1100" b="1" dirty="0" smtClean="0">
                <a:latin typeface="Arial" pitchFamily="34" charset="0"/>
                <a:cs typeface="Arial" pitchFamily="34" charset="0"/>
              </a:rPr>
              <a:t>Train</a:t>
            </a:r>
          </a:p>
        </p:txBody>
      </p:sp>
      <p:sp>
        <p:nvSpPr>
          <p:cNvPr id="46" name="TextBox 45"/>
          <p:cNvSpPr txBox="1"/>
          <p:nvPr/>
        </p:nvSpPr>
        <p:spPr>
          <a:xfrm>
            <a:off x="1994647" y="2971800"/>
            <a:ext cx="685800" cy="381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1"/>
            </a:solidFill>
          </a:ln>
          <a:effectLst>
            <a:glow rad="63500">
              <a:schemeClr val="accent1">
                <a:satMod val="175000"/>
                <a:alpha val="40000"/>
              </a:schemeClr>
            </a:glow>
          </a:effectLst>
        </p:spPr>
        <p:txBody>
          <a:bodyPr wrap="square" rtlCol="0" anchor="ctr" anchorCtr="1">
            <a:noAutofit/>
          </a:bodyPr>
          <a:lstStyle/>
          <a:p>
            <a:pPr algn="ctr"/>
            <a:r>
              <a:rPr lang="en-US" sz="1100" b="1" dirty="0" smtClean="0">
                <a:latin typeface="Arial" pitchFamily="34" charset="0"/>
                <a:cs typeface="Arial" pitchFamily="34" charset="0"/>
              </a:rPr>
              <a:t>Supply</a:t>
            </a:r>
          </a:p>
        </p:txBody>
      </p:sp>
      <p:sp>
        <p:nvSpPr>
          <p:cNvPr id="47" name="TextBox 46"/>
          <p:cNvSpPr txBox="1"/>
          <p:nvPr/>
        </p:nvSpPr>
        <p:spPr>
          <a:xfrm>
            <a:off x="2756647" y="3581400"/>
            <a:ext cx="685800" cy="381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1"/>
            </a:solidFill>
          </a:ln>
          <a:effectLst>
            <a:glow rad="63500">
              <a:schemeClr val="accent1">
                <a:satMod val="175000"/>
                <a:alpha val="40000"/>
              </a:schemeClr>
            </a:glow>
          </a:effectLst>
        </p:spPr>
        <p:txBody>
          <a:bodyPr wrap="square" rtlCol="0" anchor="ctr" anchorCtr="1">
            <a:noAutofit/>
          </a:bodyPr>
          <a:lstStyle/>
          <a:p>
            <a:pPr algn="ctr"/>
            <a:r>
              <a:rPr lang="en-US" sz="1100" b="1" dirty="0" smtClean="0">
                <a:latin typeface="Arial" pitchFamily="34" charset="0"/>
                <a:cs typeface="Arial" pitchFamily="34" charset="0"/>
              </a:rPr>
              <a:t>Supply</a:t>
            </a:r>
          </a:p>
        </p:txBody>
      </p:sp>
      <p:sp>
        <p:nvSpPr>
          <p:cNvPr id="48" name="TextBox 47"/>
          <p:cNvSpPr txBox="1"/>
          <p:nvPr/>
        </p:nvSpPr>
        <p:spPr>
          <a:xfrm>
            <a:off x="3545943" y="4163704"/>
            <a:ext cx="685800" cy="381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1"/>
            </a:solidFill>
          </a:ln>
          <a:effectLst>
            <a:glow rad="63500">
              <a:schemeClr val="accent1">
                <a:satMod val="175000"/>
                <a:alpha val="40000"/>
              </a:schemeClr>
            </a:glow>
          </a:effectLst>
        </p:spPr>
        <p:txBody>
          <a:bodyPr wrap="square" rtlCol="0" anchor="ctr" anchorCtr="1">
            <a:noAutofit/>
          </a:bodyPr>
          <a:lstStyle/>
          <a:p>
            <a:pPr algn="ctr"/>
            <a:r>
              <a:rPr lang="en-US" sz="1100" b="1" dirty="0" smtClean="0">
                <a:latin typeface="Arial" pitchFamily="34" charset="0"/>
                <a:cs typeface="Arial" pitchFamily="34" charset="0"/>
              </a:rPr>
              <a:t>Supply</a:t>
            </a:r>
          </a:p>
        </p:txBody>
      </p:sp>
      <p:sp>
        <p:nvSpPr>
          <p:cNvPr id="49" name="TextBox 48"/>
          <p:cNvSpPr txBox="1"/>
          <p:nvPr/>
        </p:nvSpPr>
        <p:spPr>
          <a:xfrm>
            <a:off x="4335239" y="4724400"/>
            <a:ext cx="685800" cy="381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1"/>
            </a:solidFill>
          </a:ln>
          <a:effectLst>
            <a:glow rad="63500">
              <a:schemeClr val="accent1">
                <a:satMod val="175000"/>
                <a:alpha val="40000"/>
              </a:schemeClr>
            </a:glow>
          </a:effectLst>
        </p:spPr>
        <p:txBody>
          <a:bodyPr wrap="square" rtlCol="0" anchor="ctr" anchorCtr="1">
            <a:noAutofit/>
          </a:bodyPr>
          <a:lstStyle/>
          <a:p>
            <a:pPr algn="ctr"/>
            <a:r>
              <a:rPr lang="en-US" sz="1100" b="1" dirty="0" smtClean="0">
                <a:latin typeface="Arial" pitchFamily="34" charset="0"/>
                <a:cs typeface="Arial" pitchFamily="34" charset="0"/>
              </a:rPr>
              <a:t>Supply</a:t>
            </a:r>
          </a:p>
        </p:txBody>
      </p:sp>
      <p:sp>
        <p:nvSpPr>
          <p:cNvPr id="50" name="TextBox 49"/>
          <p:cNvSpPr txBox="1"/>
          <p:nvPr/>
        </p:nvSpPr>
        <p:spPr>
          <a:xfrm>
            <a:off x="3540456" y="2971800"/>
            <a:ext cx="685800" cy="381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1"/>
            </a:solidFill>
          </a:ln>
          <a:effectLst>
            <a:glow rad="63500">
              <a:schemeClr val="accent1">
                <a:satMod val="175000"/>
                <a:alpha val="40000"/>
              </a:schemeClr>
            </a:glow>
          </a:effectLst>
        </p:spPr>
        <p:txBody>
          <a:bodyPr wrap="square" rtlCol="0" anchor="ctr" anchorCtr="1">
            <a:noAutofit/>
          </a:bodyPr>
          <a:lstStyle/>
          <a:p>
            <a:pPr algn="ctr"/>
            <a:r>
              <a:rPr lang="en-US" sz="1100" b="1" dirty="0" smtClean="0">
                <a:latin typeface="Arial" pitchFamily="34" charset="0"/>
                <a:cs typeface="Arial" pitchFamily="34" charset="0"/>
              </a:rPr>
              <a:t>Pers.</a:t>
            </a:r>
          </a:p>
        </p:txBody>
      </p:sp>
      <p:sp>
        <p:nvSpPr>
          <p:cNvPr id="51" name="TextBox 50"/>
          <p:cNvSpPr txBox="1"/>
          <p:nvPr/>
        </p:nvSpPr>
        <p:spPr>
          <a:xfrm>
            <a:off x="5867199" y="4177352"/>
            <a:ext cx="685800" cy="381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1"/>
            </a:solidFill>
          </a:ln>
          <a:effectLst>
            <a:glow rad="63500">
              <a:schemeClr val="accent1">
                <a:satMod val="175000"/>
                <a:alpha val="40000"/>
              </a:schemeClr>
            </a:glow>
          </a:effectLst>
        </p:spPr>
        <p:txBody>
          <a:bodyPr wrap="square" rtlCol="0" anchor="ctr" anchorCtr="1">
            <a:noAutofit/>
          </a:bodyPr>
          <a:lstStyle/>
          <a:p>
            <a:pPr algn="ctr"/>
            <a:r>
              <a:rPr lang="en-US" sz="1100" b="1" dirty="0" smtClean="0">
                <a:latin typeface="Arial" pitchFamily="34" charset="0"/>
                <a:cs typeface="Arial" pitchFamily="34" charset="0"/>
              </a:rPr>
              <a:t>Pers.</a:t>
            </a:r>
          </a:p>
        </p:txBody>
      </p:sp>
      <p:sp>
        <p:nvSpPr>
          <p:cNvPr id="52" name="TextBox 51"/>
          <p:cNvSpPr txBox="1"/>
          <p:nvPr/>
        </p:nvSpPr>
        <p:spPr>
          <a:xfrm>
            <a:off x="4327634" y="3581400"/>
            <a:ext cx="1447800" cy="381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1"/>
            </a:solidFill>
          </a:ln>
          <a:effectLst>
            <a:glow rad="63500">
              <a:schemeClr val="accent1">
                <a:satMod val="175000"/>
                <a:alpha val="40000"/>
              </a:schemeClr>
            </a:glow>
          </a:effectLst>
        </p:spPr>
        <p:txBody>
          <a:bodyPr wrap="square" rtlCol="0" anchor="ctr" anchorCtr="1">
            <a:noAutofit/>
          </a:bodyPr>
          <a:lstStyle/>
          <a:p>
            <a:pPr algn="ctr"/>
            <a:r>
              <a:rPr lang="en-US" sz="1100" b="1" dirty="0" smtClean="0">
                <a:latin typeface="Arial" pitchFamily="34" charset="0"/>
                <a:cs typeface="Arial" pitchFamily="34" charset="0"/>
              </a:rPr>
              <a:t>Pers.</a:t>
            </a:r>
          </a:p>
        </p:txBody>
      </p:sp>
      <p:sp>
        <p:nvSpPr>
          <p:cNvPr id="53" name="TextBox 52"/>
          <p:cNvSpPr txBox="1"/>
          <p:nvPr/>
        </p:nvSpPr>
        <p:spPr>
          <a:xfrm>
            <a:off x="6642847" y="4724400"/>
            <a:ext cx="685800" cy="381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1"/>
            </a:solidFill>
          </a:ln>
          <a:effectLst>
            <a:glow rad="63500">
              <a:schemeClr val="accent1">
                <a:satMod val="175000"/>
                <a:alpha val="40000"/>
              </a:schemeClr>
            </a:glow>
          </a:effectLst>
        </p:spPr>
        <p:txBody>
          <a:bodyPr wrap="square" rtlCol="0" anchor="ctr" anchorCtr="1">
            <a:noAutofit/>
          </a:bodyPr>
          <a:lstStyle/>
          <a:p>
            <a:pPr algn="ctr"/>
            <a:r>
              <a:rPr lang="en-US" sz="1100" b="1" dirty="0" smtClean="0">
                <a:latin typeface="Arial" pitchFamily="34" charset="0"/>
                <a:cs typeface="Arial" pitchFamily="34" charset="0"/>
              </a:rPr>
              <a:t>Pers.</a:t>
            </a:r>
          </a:p>
        </p:txBody>
      </p:sp>
      <p:sp>
        <p:nvSpPr>
          <p:cNvPr id="54" name="TextBox 53"/>
          <p:cNvSpPr txBox="1"/>
          <p:nvPr/>
        </p:nvSpPr>
        <p:spPr>
          <a:xfrm>
            <a:off x="5867400" y="2971800"/>
            <a:ext cx="685800" cy="381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1"/>
            </a:solidFill>
          </a:ln>
          <a:effectLst>
            <a:glow rad="63500">
              <a:schemeClr val="accent1">
                <a:satMod val="175000"/>
                <a:alpha val="40000"/>
              </a:schemeClr>
            </a:glow>
          </a:effectLst>
        </p:spPr>
        <p:txBody>
          <a:bodyPr wrap="square" rtlCol="0" anchor="ctr" anchorCtr="1">
            <a:noAutofit/>
          </a:bodyPr>
          <a:lstStyle/>
          <a:p>
            <a:pPr algn="ctr"/>
            <a:r>
              <a:rPr lang="en-US" sz="1100" b="1" dirty="0" err="1" smtClean="0">
                <a:latin typeface="Arial" pitchFamily="34" charset="0"/>
                <a:cs typeface="Arial" pitchFamily="34" charset="0"/>
              </a:rPr>
              <a:t>Maint</a:t>
            </a:r>
            <a:r>
              <a:rPr lang="en-US" sz="1100" b="1" dirty="0" smtClean="0">
                <a:latin typeface="Arial" pitchFamily="34" charset="0"/>
                <a:cs typeface="Arial" pitchFamily="34" charset="0"/>
              </a:rPr>
              <a:t>.</a:t>
            </a:r>
          </a:p>
        </p:txBody>
      </p:sp>
      <p:sp>
        <p:nvSpPr>
          <p:cNvPr id="55" name="TextBox 54"/>
          <p:cNvSpPr txBox="1"/>
          <p:nvPr/>
        </p:nvSpPr>
        <p:spPr>
          <a:xfrm>
            <a:off x="6642847" y="3581400"/>
            <a:ext cx="685800" cy="381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1"/>
            </a:solidFill>
          </a:ln>
          <a:effectLst>
            <a:glow rad="63500">
              <a:schemeClr val="accent1">
                <a:satMod val="175000"/>
                <a:alpha val="40000"/>
              </a:schemeClr>
            </a:glow>
          </a:effectLst>
        </p:spPr>
        <p:txBody>
          <a:bodyPr wrap="square" rtlCol="0" anchor="ctr" anchorCtr="1">
            <a:noAutofit/>
          </a:bodyPr>
          <a:lstStyle/>
          <a:p>
            <a:pPr algn="ctr"/>
            <a:r>
              <a:rPr lang="en-US" sz="1100" b="1" dirty="0" err="1" smtClean="0">
                <a:latin typeface="Arial" pitchFamily="34" charset="0"/>
                <a:cs typeface="Arial" pitchFamily="34" charset="0"/>
              </a:rPr>
              <a:t>Maint</a:t>
            </a:r>
            <a:r>
              <a:rPr lang="en-US" sz="1100" b="1" dirty="0" smtClean="0">
                <a:latin typeface="Arial" pitchFamily="34" charset="0"/>
                <a:cs typeface="Arial" pitchFamily="34" charset="0"/>
              </a:rPr>
              <a:t>.</a:t>
            </a:r>
          </a:p>
        </p:txBody>
      </p:sp>
      <p:sp>
        <p:nvSpPr>
          <p:cNvPr id="56" name="TextBox 55"/>
          <p:cNvSpPr txBox="1"/>
          <p:nvPr/>
        </p:nvSpPr>
        <p:spPr>
          <a:xfrm>
            <a:off x="7432344" y="4150056"/>
            <a:ext cx="685800" cy="381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1"/>
            </a:solidFill>
          </a:ln>
          <a:effectLst>
            <a:glow rad="63500">
              <a:schemeClr val="accent1">
                <a:satMod val="175000"/>
                <a:alpha val="40000"/>
              </a:schemeClr>
            </a:glow>
          </a:effectLst>
        </p:spPr>
        <p:txBody>
          <a:bodyPr wrap="square" rtlCol="0" anchor="ctr" anchorCtr="1">
            <a:noAutofit/>
          </a:bodyPr>
          <a:lstStyle/>
          <a:p>
            <a:pPr algn="ctr"/>
            <a:r>
              <a:rPr lang="en-US" sz="1100" b="1" dirty="0" err="1" smtClean="0">
                <a:latin typeface="Arial" pitchFamily="34" charset="0"/>
                <a:cs typeface="Arial" pitchFamily="34" charset="0"/>
              </a:rPr>
              <a:t>Maint</a:t>
            </a:r>
            <a:r>
              <a:rPr lang="en-US" sz="1100" b="1" dirty="0" smtClean="0">
                <a:latin typeface="Arial" pitchFamily="34" charset="0"/>
                <a:cs typeface="Arial" pitchFamily="34" charset="0"/>
              </a:rPr>
              <a:t>.</a:t>
            </a:r>
          </a:p>
        </p:txBody>
      </p:sp>
      <p:sp>
        <p:nvSpPr>
          <p:cNvPr id="57" name="TextBox 56"/>
          <p:cNvSpPr txBox="1"/>
          <p:nvPr/>
        </p:nvSpPr>
        <p:spPr>
          <a:xfrm>
            <a:off x="8188656" y="4710752"/>
            <a:ext cx="685800" cy="381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1"/>
            </a:solidFill>
          </a:ln>
          <a:effectLst>
            <a:glow rad="63500">
              <a:schemeClr val="accent1">
                <a:satMod val="175000"/>
                <a:alpha val="40000"/>
              </a:schemeClr>
            </a:glow>
          </a:effectLst>
        </p:spPr>
        <p:txBody>
          <a:bodyPr wrap="square" rtlCol="0" anchor="ctr" anchorCtr="1">
            <a:noAutofit/>
          </a:bodyPr>
          <a:lstStyle/>
          <a:p>
            <a:pPr algn="ctr"/>
            <a:r>
              <a:rPr lang="en-US" sz="1100" b="1" dirty="0" err="1" smtClean="0">
                <a:latin typeface="Arial" pitchFamily="34" charset="0"/>
                <a:cs typeface="Arial" pitchFamily="34" charset="0"/>
              </a:rPr>
              <a:t>Maint</a:t>
            </a:r>
            <a:r>
              <a:rPr lang="en-US" sz="1100" b="1" dirty="0" smtClean="0">
                <a:latin typeface="Arial" pitchFamily="34" charset="0"/>
                <a:cs typeface="Arial" pitchFamily="34" charset="0"/>
              </a:rPr>
              <a:t>.</a:t>
            </a:r>
          </a:p>
        </p:txBody>
      </p:sp>
      <p:sp>
        <p:nvSpPr>
          <p:cNvPr id="64" name="TextBox 63"/>
          <p:cNvSpPr txBox="1"/>
          <p:nvPr/>
        </p:nvSpPr>
        <p:spPr>
          <a:xfrm>
            <a:off x="7391400" y="2971800"/>
            <a:ext cx="685800" cy="381000"/>
          </a:xfrm>
          <a:prstGeom prst="rect">
            <a:avLst/>
          </a:prstGeom>
          <a:solidFill>
            <a:srgbClr val="FFFF00"/>
          </a:solidFill>
          <a:ln>
            <a:solidFill>
              <a:schemeClr val="tx1"/>
            </a:solidFill>
          </a:ln>
          <a:effectLst>
            <a:glow rad="63500">
              <a:schemeClr val="accent3">
                <a:satMod val="175000"/>
                <a:alpha val="40000"/>
              </a:schemeClr>
            </a:glow>
          </a:effectLst>
        </p:spPr>
        <p:txBody>
          <a:bodyPr wrap="square" rtlCol="0" anchor="ctr" anchorCtr="1">
            <a:noAutofit/>
          </a:bodyPr>
          <a:lstStyle/>
          <a:p>
            <a:pPr algn="ctr"/>
            <a:r>
              <a:rPr lang="en-US" sz="1100" b="1" dirty="0" smtClean="0">
                <a:latin typeface="Arial" pitchFamily="34" charset="0"/>
                <a:cs typeface="Arial" pitchFamily="34" charset="0"/>
              </a:rPr>
              <a:t>SPUR</a:t>
            </a:r>
          </a:p>
        </p:txBody>
      </p:sp>
      <p:sp>
        <p:nvSpPr>
          <p:cNvPr id="78" name="TextBox 77"/>
          <p:cNvSpPr txBox="1"/>
          <p:nvPr/>
        </p:nvSpPr>
        <p:spPr>
          <a:xfrm>
            <a:off x="2770496" y="5777552"/>
            <a:ext cx="685800" cy="381000"/>
          </a:xfrm>
          <a:prstGeom prst="rect">
            <a:avLst/>
          </a:prstGeom>
          <a:gradFill flip="none" rotWithShape="1">
            <a:gsLst>
              <a:gs pos="0">
                <a:srgbClr val="FFFF00"/>
              </a:gs>
              <a:gs pos="50000">
                <a:srgbClr val="FFFF00"/>
              </a:gs>
              <a:gs pos="100000">
                <a:schemeClr val="accent1">
                  <a:tint val="23500"/>
                  <a:satMod val="160000"/>
                </a:schemeClr>
              </a:gs>
            </a:gsLst>
            <a:path path="circle">
              <a:fillToRect l="50000" t="50000" r="50000" b="50000"/>
            </a:path>
            <a:tileRect/>
          </a:gradFill>
          <a:ln>
            <a:solidFill>
              <a:schemeClr val="tx1"/>
            </a:solidFill>
          </a:ln>
          <a:effectLst>
            <a:glow rad="63500">
              <a:schemeClr val="accent1">
                <a:satMod val="175000"/>
                <a:alpha val="40000"/>
              </a:schemeClr>
            </a:glow>
          </a:effectLst>
        </p:spPr>
        <p:txBody>
          <a:bodyPr wrap="square" rtlCol="0" anchor="ctr" anchorCtr="1">
            <a:noAutofit/>
          </a:bodyPr>
          <a:lstStyle/>
          <a:p>
            <a:pPr algn="ctr"/>
            <a:r>
              <a:rPr lang="en-US" sz="1100" b="1" dirty="0" smtClean="0">
                <a:latin typeface="Arial" pitchFamily="34" charset="0"/>
                <a:cs typeface="Arial" pitchFamily="34" charset="0"/>
              </a:rPr>
              <a:t>1</a:t>
            </a:r>
          </a:p>
        </p:txBody>
      </p:sp>
      <p:sp>
        <p:nvSpPr>
          <p:cNvPr id="79" name="TextBox 78"/>
          <p:cNvSpPr txBox="1"/>
          <p:nvPr/>
        </p:nvSpPr>
        <p:spPr>
          <a:xfrm>
            <a:off x="1981200" y="5257800"/>
            <a:ext cx="685800" cy="381000"/>
          </a:xfrm>
          <a:prstGeom prst="rect">
            <a:avLst/>
          </a:prstGeom>
          <a:gradFill flip="none" rotWithShape="1">
            <a:gsLst>
              <a:gs pos="0">
                <a:srgbClr val="FFFF00"/>
              </a:gs>
              <a:gs pos="50000">
                <a:srgbClr val="FFFF00"/>
              </a:gs>
              <a:gs pos="100000">
                <a:schemeClr val="accent1">
                  <a:tint val="23500"/>
                  <a:satMod val="160000"/>
                </a:schemeClr>
              </a:gs>
            </a:gsLst>
            <a:path path="circle">
              <a:fillToRect l="50000" t="50000" r="50000" b="50000"/>
            </a:path>
            <a:tileRect/>
          </a:gradFill>
          <a:ln>
            <a:solidFill>
              <a:schemeClr val="tx1"/>
            </a:solidFill>
          </a:ln>
          <a:effectLst>
            <a:glow rad="63500">
              <a:schemeClr val="accent1">
                <a:satMod val="175000"/>
                <a:alpha val="40000"/>
              </a:schemeClr>
            </a:glow>
          </a:effectLst>
        </p:spPr>
        <p:txBody>
          <a:bodyPr wrap="square" rtlCol="0" anchor="ctr" anchorCtr="1">
            <a:noAutofit/>
          </a:bodyPr>
          <a:lstStyle/>
          <a:p>
            <a:pPr algn="ctr"/>
            <a:r>
              <a:rPr lang="en-US" sz="1100" b="1" dirty="0" smtClean="0">
                <a:latin typeface="Arial" pitchFamily="34" charset="0"/>
                <a:cs typeface="Arial" pitchFamily="34" charset="0"/>
              </a:rPr>
              <a:t>1</a:t>
            </a:r>
          </a:p>
        </p:txBody>
      </p:sp>
      <p:sp>
        <p:nvSpPr>
          <p:cNvPr id="80" name="TextBox 79"/>
          <p:cNvSpPr txBox="1"/>
          <p:nvPr/>
        </p:nvSpPr>
        <p:spPr>
          <a:xfrm>
            <a:off x="4327634" y="5791200"/>
            <a:ext cx="685800" cy="381000"/>
          </a:xfrm>
          <a:prstGeom prst="rect">
            <a:avLst/>
          </a:prstGeom>
          <a:gradFill flip="none" rotWithShape="1">
            <a:gsLst>
              <a:gs pos="0">
                <a:srgbClr val="FFFF00"/>
              </a:gs>
              <a:gs pos="50000">
                <a:srgbClr val="FFFF00"/>
              </a:gs>
              <a:gs pos="100000">
                <a:schemeClr val="accent1">
                  <a:tint val="23500"/>
                  <a:satMod val="160000"/>
                </a:schemeClr>
              </a:gs>
            </a:gsLst>
            <a:path path="circle">
              <a:fillToRect l="50000" t="50000" r="50000" b="50000"/>
            </a:path>
            <a:tileRect/>
          </a:gradFill>
          <a:ln>
            <a:solidFill>
              <a:schemeClr val="tx1"/>
            </a:solidFill>
          </a:ln>
          <a:effectLst>
            <a:glow rad="63500">
              <a:schemeClr val="accent1">
                <a:satMod val="175000"/>
                <a:alpha val="40000"/>
              </a:schemeClr>
            </a:glow>
          </a:effectLst>
        </p:spPr>
        <p:txBody>
          <a:bodyPr wrap="square" rtlCol="0" anchor="ctr" anchorCtr="1">
            <a:noAutofit/>
          </a:bodyPr>
          <a:lstStyle/>
          <a:p>
            <a:pPr algn="ctr"/>
            <a:r>
              <a:rPr lang="en-US" sz="1100" b="1" dirty="0" smtClean="0">
                <a:latin typeface="Arial" pitchFamily="34" charset="0"/>
                <a:cs typeface="Arial" pitchFamily="34" charset="0"/>
              </a:rPr>
              <a:t>2</a:t>
            </a:r>
          </a:p>
        </p:txBody>
      </p:sp>
      <p:sp>
        <p:nvSpPr>
          <p:cNvPr id="81" name="TextBox 80"/>
          <p:cNvSpPr txBox="1"/>
          <p:nvPr/>
        </p:nvSpPr>
        <p:spPr>
          <a:xfrm>
            <a:off x="3549868" y="5257800"/>
            <a:ext cx="685800" cy="381000"/>
          </a:xfrm>
          <a:prstGeom prst="rect">
            <a:avLst/>
          </a:prstGeom>
          <a:gradFill flip="none" rotWithShape="1">
            <a:gsLst>
              <a:gs pos="0">
                <a:srgbClr val="FFFF00"/>
              </a:gs>
              <a:gs pos="50000">
                <a:srgbClr val="FFFF00"/>
              </a:gs>
              <a:gs pos="100000">
                <a:schemeClr val="accent1">
                  <a:tint val="23500"/>
                  <a:satMod val="160000"/>
                </a:schemeClr>
              </a:gs>
            </a:gsLst>
            <a:path path="circle">
              <a:fillToRect l="50000" t="50000" r="50000" b="50000"/>
            </a:path>
            <a:tileRect/>
          </a:gradFill>
          <a:ln>
            <a:solidFill>
              <a:schemeClr val="tx1"/>
            </a:solidFill>
          </a:ln>
          <a:effectLst>
            <a:glow rad="63500">
              <a:schemeClr val="accent1">
                <a:satMod val="175000"/>
                <a:alpha val="40000"/>
              </a:schemeClr>
            </a:glow>
          </a:effectLst>
        </p:spPr>
        <p:txBody>
          <a:bodyPr wrap="square" rtlCol="0" anchor="ctr" anchorCtr="1">
            <a:noAutofit/>
          </a:bodyPr>
          <a:lstStyle/>
          <a:p>
            <a:pPr algn="ctr"/>
            <a:r>
              <a:rPr lang="en-US" sz="1100" b="1" dirty="0" smtClean="0">
                <a:latin typeface="Arial" pitchFamily="34" charset="0"/>
                <a:cs typeface="Arial" pitchFamily="34" charset="0"/>
              </a:rPr>
              <a:t>2</a:t>
            </a:r>
          </a:p>
        </p:txBody>
      </p:sp>
      <p:sp>
        <p:nvSpPr>
          <p:cNvPr id="82" name="TextBox 81"/>
          <p:cNvSpPr txBox="1"/>
          <p:nvPr/>
        </p:nvSpPr>
        <p:spPr>
          <a:xfrm>
            <a:off x="268941" y="1066800"/>
            <a:ext cx="1905000" cy="381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1"/>
            </a:solidFill>
          </a:ln>
          <a:effectLst>
            <a:glow rad="63500">
              <a:schemeClr val="accent1">
                <a:satMod val="175000"/>
                <a:alpha val="40000"/>
              </a:schemeClr>
            </a:glow>
          </a:effectLst>
        </p:spPr>
        <p:txBody>
          <a:bodyPr wrap="square" rtlCol="0" anchor="ctr" anchorCtr="1">
            <a:noAutofit/>
          </a:bodyPr>
          <a:lstStyle/>
          <a:p>
            <a:pPr algn="ctr"/>
            <a:r>
              <a:rPr lang="en-US" sz="1100" b="1" dirty="0" smtClean="0">
                <a:latin typeface="Arial" pitchFamily="34" charset="0"/>
                <a:cs typeface="Arial" pitchFamily="34" charset="0"/>
              </a:rPr>
              <a:t>Mgmt.</a:t>
            </a:r>
          </a:p>
        </p:txBody>
      </p:sp>
      <p:sp>
        <p:nvSpPr>
          <p:cNvPr id="83" name="TextBox 82"/>
          <p:cNvSpPr txBox="1"/>
          <p:nvPr/>
        </p:nvSpPr>
        <p:spPr>
          <a:xfrm>
            <a:off x="2277035" y="1066800"/>
            <a:ext cx="2057400" cy="381000"/>
          </a:xfrm>
          <a:prstGeom prst="rect">
            <a:avLst/>
          </a:prstGeom>
          <a:solidFill>
            <a:schemeClr val="accent3">
              <a:lumMod val="20000"/>
              <a:lumOff val="80000"/>
            </a:schemeClr>
          </a:solidFill>
          <a:ln>
            <a:solidFill>
              <a:schemeClr val="tx1"/>
            </a:solidFill>
          </a:ln>
          <a:effectLst>
            <a:glow rad="63500">
              <a:schemeClr val="accent3">
                <a:satMod val="175000"/>
                <a:alpha val="40000"/>
              </a:schemeClr>
            </a:glow>
          </a:effectLst>
        </p:spPr>
        <p:txBody>
          <a:bodyPr wrap="square" rtlCol="0" anchor="ctr" anchorCtr="1">
            <a:noAutofit/>
          </a:bodyPr>
          <a:lstStyle/>
          <a:p>
            <a:pPr algn="ctr"/>
            <a:r>
              <a:rPr lang="en-US" sz="1100" b="1" dirty="0" smtClean="0">
                <a:latin typeface="Arial" pitchFamily="34" charset="0"/>
                <a:cs typeface="Arial" pitchFamily="34" charset="0"/>
              </a:rPr>
              <a:t>Technical Experts.</a:t>
            </a:r>
          </a:p>
        </p:txBody>
      </p:sp>
      <p:sp>
        <p:nvSpPr>
          <p:cNvPr id="84" name="TextBox 83"/>
          <p:cNvSpPr txBox="1"/>
          <p:nvPr/>
        </p:nvSpPr>
        <p:spPr>
          <a:xfrm>
            <a:off x="4410635" y="1066800"/>
            <a:ext cx="2438400" cy="381000"/>
          </a:xfrm>
          <a:prstGeom prst="rect">
            <a:avLst/>
          </a:prstGeom>
          <a:solidFill>
            <a:schemeClr val="accent2">
              <a:lumMod val="60000"/>
              <a:lumOff val="40000"/>
            </a:schemeClr>
          </a:solidFill>
          <a:ln>
            <a:solidFill>
              <a:schemeClr val="tx1"/>
            </a:solidFill>
          </a:ln>
          <a:effectLst>
            <a:glow rad="63500">
              <a:schemeClr val="accent2">
                <a:satMod val="175000"/>
                <a:alpha val="40000"/>
              </a:schemeClr>
            </a:glow>
          </a:effectLst>
        </p:spPr>
        <p:txBody>
          <a:bodyPr wrap="square" rtlCol="0" anchor="ctr" anchorCtr="1">
            <a:noAutofit/>
          </a:bodyPr>
          <a:lstStyle/>
          <a:p>
            <a:pPr algn="ctr"/>
            <a:r>
              <a:rPr lang="en-US" sz="1100" b="1" dirty="0" smtClean="0">
                <a:latin typeface="Arial" pitchFamily="34" charset="0"/>
                <a:cs typeface="Arial" pitchFamily="34" charset="0"/>
              </a:rPr>
              <a:t>Tactical Experts</a:t>
            </a:r>
          </a:p>
        </p:txBody>
      </p:sp>
      <p:sp>
        <p:nvSpPr>
          <p:cNvPr id="85" name="TextBox 84"/>
          <p:cNvSpPr txBox="1"/>
          <p:nvPr/>
        </p:nvSpPr>
        <p:spPr>
          <a:xfrm>
            <a:off x="6925235" y="1066800"/>
            <a:ext cx="1905000" cy="381000"/>
          </a:xfrm>
          <a:prstGeom prst="rect">
            <a:avLst/>
          </a:prstGeom>
          <a:solidFill>
            <a:schemeClr val="bg2">
              <a:lumMod val="75000"/>
            </a:schemeClr>
          </a:solidFill>
          <a:ln>
            <a:solidFill>
              <a:schemeClr val="tx1"/>
            </a:solidFill>
          </a:ln>
          <a:effectLst>
            <a:glow rad="63500">
              <a:schemeClr val="bg2">
                <a:lumMod val="75000"/>
                <a:alpha val="40000"/>
              </a:schemeClr>
            </a:glow>
          </a:effectLst>
        </p:spPr>
        <p:txBody>
          <a:bodyPr wrap="square" rtlCol="0" anchor="ctr" anchorCtr="1">
            <a:noAutofit/>
          </a:bodyPr>
          <a:lstStyle/>
          <a:p>
            <a:pPr algn="ctr"/>
            <a:r>
              <a:rPr lang="en-US" sz="1100" b="1" dirty="0" smtClean="0">
                <a:latin typeface="Arial" pitchFamily="34" charset="0"/>
                <a:cs typeface="Arial" pitchFamily="34" charset="0"/>
              </a:rPr>
              <a:t>Mission Prep Experts.</a:t>
            </a:r>
          </a:p>
        </p:txBody>
      </p:sp>
      <p:sp>
        <p:nvSpPr>
          <p:cNvPr id="87" name="TextBox 86"/>
          <p:cNvSpPr txBox="1"/>
          <p:nvPr/>
        </p:nvSpPr>
        <p:spPr>
          <a:xfrm>
            <a:off x="6629400" y="5257800"/>
            <a:ext cx="685800" cy="381000"/>
          </a:xfrm>
          <a:prstGeom prst="rect">
            <a:avLst/>
          </a:prstGeom>
          <a:gradFill flip="none" rotWithShape="1">
            <a:gsLst>
              <a:gs pos="0">
                <a:srgbClr val="FFFF00"/>
              </a:gs>
              <a:gs pos="50000">
                <a:srgbClr val="FFFF00"/>
              </a:gs>
              <a:gs pos="100000">
                <a:schemeClr val="accent1">
                  <a:tint val="23500"/>
                  <a:satMod val="160000"/>
                </a:schemeClr>
              </a:gs>
            </a:gsLst>
            <a:path path="circle">
              <a:fillToRect l="50000" t="50000" r="50000" b="50000"/>
            </a:path>
            <a:tileRect/>
          </a:gradFill>
          <a:ln>
            <a:solidFill>
              <a:schemeClr val="tx1"/>
            </a:solidFill>
          </a:ln>
          <a:effectLst>
            <a:glow rad="63500">
              <a:schemeClr val="accent1">
                <a:satMod val="175000"/>
                <a:alpha val="40000"/>
              </a:schemeClr>
            </a:glow>
          </a:effectLst>
        </p:spPr>
        <p:txBody>
          <a:bodyPr wrap="square" rtlCol="0" anchor="ctr" anchorCtr="1">
            <a:noAutofit/>
          </a:bodyPr>
          <a:lstStyle/>
          <a:p>
            <a:pPr algn="ctr"/>
            <a:r>
              <a:rPr lang="en-US" sz="1100" b="1" dirty="0" smtClean="0">
                <a:latin typeface="Arial" pitchFamily="34" charset="0"/>
                <a:cs typeface="Arial" pitchFamily="34" charset="0"/>
              </a:rPr>
              <a:t>3</a:t>
            </a:r>
          </a:p>
        </p:txBody>
      </p:sp>
      <p:sp>
        <p:nvSpPr>
          <p:cNvPr id="66" name="Slide Number Placeholder 65"/>
          <p:cNvSpPr>
            <a:spLocks noGrp="1"/>
          </p:cNvSpPr>
          <p:nvPr>
            <p:ph type="sldNum" sz="quarter" idx="12"/>
          </p:nvPr>
        </p:nvSpPr>
        <p:spPr>
          <a:xfrm>
            <a:off x="8382000" y="6492875"/>
            <a:ext cx="762000" cy="365125"/>
          </a:xfrm>
        </p:spPr>
        <p:txBody>
          <a:bodyPr/>
          <a:lstStyle/>
          <a:p>
            <a:fld id="{7F9814C0-CAF9-4252-9808-64BEFC5179DE}" type="slidenum">
              <a:rPr lang="en-US" smtClean="0"/>
              <a:pPr/>
              <a:t>24</a:t>
            </a:fld>
            <a:endParaRPr lang="en-US" dirty="0"/>
          </a:p>
        </p:txBody>
      </p:sp>
      <p:sp>
        <p:nvSpPr>
          <p:cNvPr id="67" name="Rectangle 66"/>
          <p:cNvSpPr/>
          <p:nvPr/>
        </p:nvSpPr>
        <p:spPr>
          <a:xfrm>
            <a:off x="0" y="6581001"/>
            <a:ext cx="5181600" cy="276999"/>
          </a:xfrm>
          <a:prstGeom prst="rect">
            <a:avLst/>
          </a:prstGeom>
        </p:spPr>
        <p:txBody>
          <a:bodyPr wrap="square">
            <a:spAutoFit/>
          </a:bodyPr>
          <a:lstStyle/>
          <a:p>
            <a:pPr>
              <a:buNone/>
            </a:pPr>
            <a:r>
              <a:rPr lang="en-US" sz="1200" b="1" i="1" dirty="0" smtClean="0">
                <a:latin typeface="Arial" pitchFamily="34" charset="0"/>
                <a:cs typeface="Arial" pitchFamily="34" charset="0"/>
              </a:rPr>
              <a:t>“A pint of sweat will save a gallon of blood.”  Robert D. </a:t>
            </a:r>
            <a:r>
              <a:rPr lang="en-US" sz="1200" b="1" i="1" dirty="0" err="1" smtClean="0">
                <a:latin typeface="Arial" pitchFamily="34" charset="0"/>
                <a:cs typeface="Arial" pitchFamily="34" charset="0"/>
              </a:rPr>
              <a:t>Heinl</a:t>
            </a:r>
            <a:endParaRPr lang="en-US" sz="1200" i="1" dirty="0" smtClean="0">
              <a:latin typeface="Arial" pitchFamily="34" charset="0"/>
              <a:cs typeface="Arial" pitchFamily="34" charset="0"/>
            </a:endParaRPr>
          </a:p>
        </p:txBody>
      </p:sp>
      <p:sp>
        <p:nvSpPr>
          <p:cNvPr id="68" name="TextBox 67"/>
          <p:cNvSpPr txBox="1"/>
          <p:nvPr/>
        </p:nvSpPr>
        <p:spPr>
          <a:xfrm>
            <a:off x="8188656" y="5230504"/>
            <a:ext cx="685800" cy="381000"/>
          </a:xfrm>
          <a:prstGeom prst="rect">
            <a:avLst/>
          </a:prstGeom>
          <a:gradFill flip="none" rotWithShape="1">
            <a:gsLst>
              <a:gs pos="0">
                <a:srgbClr val="FFFF00"/>
              </a:gs>
              <a:gs pos="50000">
                <a:srgbClr val="FFFF00"/>
              </a:gs>
              <a:gs pos="100000">
                <a:schemeClr val="accent1">
                  <a:tint val="23500"/>
                  <a:satMod val="160000"/>
                </a:schemeClr>
              </a:gs>
            </a:gsLst>
            <a:path path="circle">
              <a:fillToRect l="50000" t="50000" r="50000" b="50000"/>
            </a:path>
            <a:tileRect/>
          </a:gradFill>
          <a:ln>
            <a:solidFill>
              <a:schemeClr val="tx1"/>
            </a:solidFill>
          </a:ln>
          <a:effectLst>
            <a:glow rad="63500">
              <a:schemeClr val="accent1">
                <a:satMod val="175000"/>
                <a:alpha val="40000"/>
              </a:schemeClr>
            </a:glow>
          </a:effectLst>
        </p:spPr>
        <p:txBody>
          <a:bodyPr wrap="square" rtlCol="0" anchor="ctr" anchorCtr="1">
            <a:noAutofit/>
          </a:bodyPr>
          <a:lstStyle/>
          <a:p>
            <a:pPr algn="ctr"/>
            <a:r>
              <a:rPr lang="en-US" sz="1100" b="1" dirty="0" smtClean="0">
                <a:latin typeface="Arial" pitchFamily="34" charset="0"/>
                <a:cs typeface="Arial" pitchFamily="34" charset="0"/>
              </a:rPr>
              <a:t>4</a:t>
            </a:r>
          </a:p>
        </p:txBody>
      </p:sp>
      <p:sp>
        <p:nvSpPr>
          <p:cNvPr id="69" name="TextBox 68"/>
          <p:cNvSpPr txBox="1"/>
          <p:nvPr/>
        </p:nvSpPr>
        <p:spPr>
          <a:xfrm>
            <a:off x="5867400" y="5791200"/>
            <a:ext cx="685800" cy="381000"/>
          </a:xfrm>
          <a:prstGeom prst="rect">
            <a:avLst/>
          </a:prstGeom>
          <a:gradFill flip="none" rotWithShape="1">
            <a:gsLst>
              <a:gs pos="0">
                <a:srgbClr val="FFFF00"/>
              </a:gs>
              <a:gs pos="50000">
                <a:srgbClr val="FFFF00"/>
              </a:gs>
              <a:gs pos="100000">
                <a:schemeClr val="accent1">
                  <a:tint val="23500"/>
                  <a:satMod val="160000"/>
                </a:schemeClr>
              </a:gs>
            </a:gsLst>
            <a:path path="circle">
              <a:fillToRect l="50000" t="50000" r="50000" b="50000"/>
            </a:path>
            <a:tileRect/>
          </a:gradFill>
          <a:ln>
            <a:solidFill>
              <a:schemeClr val="tx1"/>
            </a:solidFill>
          </a:ln>
          <a:effectLst>
            <a:glow rad="63500">
              <a:schemeClr val="accent1">
                <a:satMod val="175000"/>
                <a:alpha val="40000"/>
              </a:schemeClr>
            </a:glow>
          </a:effectLst>
        </p:spPr>
        <p:txBody>
          <a:bodyPr wrap="square" rtlCol="0" anchor="ctr" anchorCtr="1">
            <a:noAutofit/>
          </a:bodyPr>
          <a:lstStyle/>
          <a:p>
            <a:pPr algn="ctr"/>
            <a:r>
              <a:rPr lang="en-US" sz="1100" b="1" dirty="0" smtClean="0">
                <a:latin typeface="Arial" pitchFamily="34" charset="0"/>
                <a:cs typeface="Arial" pitchFamily="34" charset="0"/>
              </a:rPr>
              <a:t>3</a:t>
            </a:r>
          </a:p>
        </p:txBody>
      </p:sp>
      <p:sp>
        <p:nvSpPr>
          <p:cNvPr id="86" name="Title 1"/>
          <p:cNvSpPr>
            <a:spLocks noGrp="1"/>
          </p:cNvSpPr>
          <p:nvPr>
            <p:ph type="title"/>
          </p:nvPr>
        </p:nvSpPr>
        <p:spPr>
          <a:xfrm>
            <a:off x="457200" y="0"/>
            <a:ext cx="8229600" cy="685800"/>
          </a:xfrm>
        </p:spPr>
        <p:txBody>
          <a:bodyPr>
            <a:normAutofit/>
          </a:bodyPr>
          <a:lstStyle/>
          <a:p>
            <a:r>
              <a:rPr lang="en-US" sz="3600" b="1" i="1" dirty="0" smtClean="0">
                <a:latin typeface="Arial" pitchFamily="34" charset="0"/>
                <a:cs typeface="Arial" pitchFamily="34" charset="0"/>
              </a:rPr>
              <a:t>2d ¼ Leader Development</a:t>
            </a:r>
            <a:endParaRPr lang="en-US" sz="3600" b="1" i="1" dirty="0">
              <a:latin typeface="Arial" pitchFamily="34" charset="0"/>
              <a:cs typeface="Arial" pitchFamily="34" charset="0"/>
            </a:endParaRPr>
          </a:p>
        </p:txBody>
      </p:sp>
      <p:sp>
        <p:nvSpPr>
          <p:cNvPr id="88" name="TextBox 87"/>
          <p:cNvSpPr txBox="1"/>
          <p:nvPr/>
        </p:nvSpPr>
        <p:spPr>
          <a:xfrm>
            <a:off x="8194344" y="3581400"/>
            <a:ext cx="685800" cy="381000"/>
          </a:xfrm>
          <a:prstGeom prst="rect">
            <a:avLst/>
          </a:prstGeom>
          <a:solidFill>
            <a:srgbClr val="FFFF00"/>
          </a:solidFill>
          <a:ln>
            <a:solidFill>
              <a:schemeClr val="tx1"/>
            </a:solidFill>
          </a:ln>
          <a:effectLst>
            <a:glow rad="63500">
              <a:schemeClr val="accent3">
                <a:satMod val="175000"/>
                <a:alpha val="40000"/>
              </a:schemeClr>
            </a:glow>
          </a:effectLst>
        </p:spPr>
        <p:txBody>
          <a:bodyPr wrap="square" rtlCol="0" anchor="ctr" anchorCtr="1">
            <a:noAutofit/>
          </a:bodyPr>
          <a:lstStyle/>
          <a:p>
            <a:pPr algn="ctr"/>
            <a:r>
              <a:rPr lang="en-US" sz="1100" b="1" dirty="0" smtClean="0">
                <a:latin typeface="Arial" pitchFamily="34" charset="0"/>
                <a:cs typeface="Arial" pitchFamily="34" charset="0"/>
              </a:rPr>
              <a:t>SPUR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0"/>
            <a:ext cx="9144000" cy="3429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alibri" pitchFamily="34" charset="0"/>
              </a:rPr>
              <a:t> </a:t>
            </a:r>
          </a:p>
        </p:txBody>
      </p:sp>
      <p:sp>
        <p:nvSpPr>
          <p:cNvPr id="4099" name="Title 1"/>
          <p:cNvSpPr>
            <a:spLocks noGrp="1"/>
          </p:cNvSpPr>
          <p:nvPr>
            <p:ph type="title"/>
          </p:nvPr>
        </p:nvSpPr>
        <p:spPr/>
        <p:txBody>
          <a:bodyPr/>
          <a:lstStyle/>
          <a:p>
            <a:r>
              <a:rPr lang="en-US" u="sng" smtClean="0">
                <a:solidFill>
                  <a:schemeClr val="bg1"/>
                </a:solidFill>
                <a:latin typeface="Calibri" pitchFamily="34" charset="0"/>
              </a:rPr>
              <a:t>Shared Vision Statement</a:t>
            </a:r>
          </a:p>
        </p:txBody>
      </p:sp>
      <p:sp>
        <p:nvSpPr>
          <p:cNvPr id="4100" name="Content Placeholder 2"/>
          <p:cNvSpPr>
            <a:spLocks noGrp="1"/>
          </p:cNvSpPr>
          <p:nvPr>
            <p:ph idx="1"/>
          </p:nvPr>
        </p:nvSpPr>
        <p:spPr>
          <a:xfrm>
            <a:off x="0" y="1600200"/>
            <a:ext cx="9144000" cy="4525963"/>
          </a:xfrm>
        </p:spPr>
        <p:txBody>
          <a:bodyPr/>
          <a:lstStyle/>
          <a:p>
            <a:pPr algn="ctr">
              <a:buFontTx/>
              <a:buNone/>
            </a:pPr>
            <a:r>
              <a:rPr lang="en-US" b="1" smtClean="0">
                <a:solidFill>
                  <a:schemeClr val="bg1"/>
                </a:solidFill>
                <a:latin typeface="Calibri" pitchFamily="34" charset="0"/>
              </a:rPr>
              <a:t>A Regiment of Mounted Riflemen that fights where it’s told and wins, with honor, where it fights. </a:t>
            </a:r>
          </a:p>
        </p:txBody>
      </p:sp>
      <p:pic>
        <p:nvPicPr>
          <p:cNvPr id="4101" name="Picture 2"/>
          <p:cNvPicPr>
            <a:picLocks noChangeAspect="1" noChangeArrowheads="1"/>
          </p:cNvPicPr>
          <p:nvPr/>
        </p:nvPicPr>
        <p:blipFill>
          <a:blip r:embed="rId2" cstate="print"/>
          <a:srcRect/>
          <a:stretch>
            <a:fillRect/>
          </a:stretch>
        </p:blipFill>
        <p:spPr bwMode="auto">
          <a:xfrm>
            <a:off x="7934325" y="63500"/>
            <a:ext cx="1146175" cy="901700"/>
          </a:xfrm>
          <a:prstGeom prst="rect">
            <a:avLst/>
          </a:prstGeom>
          <a:noFill/>
          <a:ln w="9525">
            <a:noFill/>
            <a:miter lim="800000"/>
            <a:headEnd/>
            <a:tailEnd/>
          </a:ln>
        </p:spPr>
      </p:pic>
      <p:pic>
        <p:nvPicPr>
          <p:cNvPr id="4102" name="Picture 2"/>
          <p:cNvPicPr>
            <a:picLocks noChangeAspect="1" noChangeArrowheads="1"/>
          </p:cNvPicPr>
          <p:nvPr/>
        </p:nvPicPr>
        <p:blipFill>
          <a:blip r:embed="rId2" cstate="print"/>
          <a:srcRect/>
          <a:stretch>
            <a:fillRect/>
          </a:stretch>
        </p:blipFill>
        <p:spPr bwMode="auto">
          <a:xfrm>
            <a:off x="63500" y="79375"/>
            <a:ext cx="1146175" cy="901700"/>
          </a:xfrm>
          <a:prstGeom prst="rect">
            <a:avLst/>
          </a:prstGeom>
          <a:noFill/>
          <a:ln w="9525">
            <a:noFill/>
            <a:miter lim="800000"/>
            <a:headEnd/>
            <a:tailEnd/>
          </a:ln>
        </p:spPr>
      </p:pic>
      <p:sp>
        <p:nvSpPr>
          <p:cNvPr id="4103" name="Rectangle 5"/>
          <p:cNvSpPr>
            <a:spLocks noChangeArrowheads="1"/>
          </p:cNvSpPr>
          <p:nvPr/>
        </p:nvSpPr>
        <p:spPr bwMode="auto">
          <a:xfrm>
            <a:off x="2697163" y="3468688"/>
            <a:ext cx="3732212" cy="584200"/>
          </a:xfrm>
          <a:prstGeom prst="rect">
            <a:avLst/>
          </a:prstGeom>
          <a:noFill/>
          <a:ln w="9525">
            <a:noFill/>
            <a:miter lim="800000"/>
            <a:headEnd/>
            <a:tailEnd/>
          </a:ln>
        </p:spPr>
        <p:txBody>
          <a:bodyPr wrap="none">
            <a:spAutoFit/>
          </a:bodyPr>
          <a:lstStyle/>
          <a:p>
            <a:pPr algn="ctr"/>
            <a:r>
              <a:rPr lang="en-US" sz="3200" b="1">
                <a:latin typeface="Calibri" pitchFamily="34" charset="0"/>
              </a:rPr>
              <a:t>Leader Development</a:t>
            </a:r>
          </a:p>
        </p:txBody>
      </p:sp>
      <p:sp>
        <p:nvSpPr>
          <p:cNvPr id="4104" name="Rectangle 6"/>
          <p:cNvSpPr>
            <a:spLocks noChangeArrowheads="1"/>
          </p:cNvSpPr>
          <p:nvPr/>
        </p:nvSpPr>
        <p:spPr bwMode="auto">
          <a:xfrm>
            <a:off x="381000" y="4306888"/>
            <a:ext cx="1958975" cy="584200"/>
          </a:xfrm>
          <a:prstGeom prst="rect">
            <a:avLst/>
          </a:prstGeom>
          <a:noFill/>
          <a:ln w="9525">
            <a:noFill/>
            <a:miter lim="800000"/>
            <a:headEnd/>
            <a:tailEnd/>
          </a:ln>
        </p:spPr>
        <p:txBody>
          <a:bodyPr wrap="none">
            <a:spAutoFit/>
          </a:bodyPr>
          <a:lstStyle/>
          <a:p>
            <a:pPr algn="ctr"/>
            <a:r>
              <a:rPr lang="en-US" sz="3200" b="1">
                <a:latin typeface="Calibri" pitchFamily="34" charset="0"/>
              </a:rPr>
              <a:t>Teamwork</a:t>
            </a:r>
          </a:p>
        </p:txBody>
      </p:sp>
      <p:sp>
        <p:nvSpPr>
          <p:cNvPr id="4105" name="Rectangle 7"/>
          <p:cNvSpPr>
            <a:spLocks noChangeArrowheads="1"/>
          </p:cNvSpPr>
          <p:nvPr/>
        </p:nvSpPr>
        <p:spPr bwMode="auto">
          <a:xfrm>
            <a:off x="6478588" y="4306888"/>
            <a:ext cx="1827212" cy="584200"/>
          </a:xfrm>
          <a:prstGeom prst="rect">
            <a:avLst/>
          </a:prstGeom>
          <a:noFill/>
          <a:ln w="9525">
            <a:noFill/>
            <a:miter lim="800000"/>
            <a:headEnd/>
            <a:tailEnd/>
          </a:ln>
        </p:spPr>
        <p:txBody>
          <a:bodyPr wrap="none">
            <a:spAutoFit/>
          </a:bodyPr>
          <a:lstStyle/>
          <a:p>
            <a:pPr algn="ctr"/>
            <a:r>
              <a:rPr lang="en-US" sz="3200" b="1">
                <a:latin typeface="Calibri" pitchFamily="34" charset="0"/>
              </a:rPr>
              <a:t>Discipline</a:t>
            </a:r>
          </a:p>
        </p:txBody>
      </p:sp>
      <p:sp>
        <p:nvSpPr>
          <p:cNvPr id="4106" name="Rectangle 8"/>
          <p:cNvSpPr>
            <a:spLocks noChangeArrowheads="1"/>
          </p:cNvSpPr>
          <p:nvPr/>
        </p:nvSpPr>
        <p:spPr bwMode="auto">
          <a:xfrm>
            <a:off x="5956300" y="5145088"/>
            <a:ext cx="2882900" cy="584200"/>
          </a:xfrm>
          <a:prstGeom prst="rect">
            <a:avLst/>
          </a:prstGeom>
          <a:noFill/>
          <a:ln w="9525">
            <a:noFill/>
            <a:miter lim="800000"/>
            <a:headEnd/>
            <a:tailEnd/>
          </a:ln>
        </p:spPr>
        <p:txBody>
          <a:bodyPr wrap="none">
            <a:spAutoFit/>
          </a:bodyPr>
          <a:lstStyle/>
          <a:p>
            <a:pPr algn="ctr"/>
            <a:r>
              <a:rPr lang="en-US" sz="3200" b="1">
                <a:latin typeface="Calibri" pitchFamily="34" charset="0"/>
              </a:rPr>
              <a:t>Communication</a:t>
            </a:r>
          </a:p>
        </p:txBody>
      </p:sp>
      <p:sp>
        <p:nvSpPr>
          <p:cNvPr id="4107" name="Rectangle 9"/>
          <p:cNvSpPr>
            <a:spLocks noChangeArrowheads="1"/>
          </p:cNvSpPr>
          <p:nvPr/>
        </p:nvSpPr>
        <p:spPr bwMode="auto">
          <a:xfrm>
            <a:off x="79375" y="5221288"/>
            <a:ext cx="2657475" cy="584200"/>
          </a:xfrm>
          <a:prstGeom prst="rect">
            <a:avLst/>
          </a:prstGeom>
          <a:noFill/>
          <a:ln w="9525">
            <a:noFill/>
            <a:miter lim="800000"/>
            <a:headEnd/>
            <a:tailEnd/>
          </a:ln>
        </p:spPr>
        <p:txBody>
          <a:bodyPr wrap="none">
            <a:spAutoFit/>
          </a:bodyPr>
          <a:lstStyle/>
          <a:p>
            <a:pPr algn="ctr"/>
            <a:r>
              <a:rPr lang="en-US" sz="3200" b="1">
                <a:latin typeface="Calibri" pitchFamily="34" charset="0"/>
              </a:rPr>
              <a:t>Combat Ready</a:t>
            </a:r>
          </a:p>
        </p:txBody>
      </p:sp>
      <p:sp>
        <p:nvSpPr>
          <p:cNvPr id="4108" name="Rectangle 10"/>
          <p:cNvSpPr>
            <a:spLocks noChangeArrowheads="1"/>
          </p:cNvSpPr>
          <p:nvPr/>
        </p:nvSpPr>
        <p:spPr bwMode="auto">
          <a:xfrm>
            <a:off x="2514600" y="6365875"/>
            <a:ext cx="4111625" cy="584200"/>
          </a:xfrm>
          <a:prstGeom prst="rect">
            <a:avLst/>
          </a:prstGeom>
          <a:noFill/>
          <a:ln w="9525">
            <a:noFill/>
            <a:miter lim="800000"/>
            <a:headEnd/>
            <a:tailEnd/>
          </a:ln>
        </p:spPr>
        <p:txBody>
          <a:bodyPr wrap="none">
            <a:spAutoFit/>
          </a:bodyPr>
          <a:lstStyle/>
          <a:p>
            <a:pPr algn="ctr"/>
            <a:r>
              <a:rPr lang="en-US" sz="3200" b="1">
                <a:latin typeface="Calibri" pitchFamily="34" charset="0"/>
              </a:rPr>
              <a:t>Comprehensive Fitness</a:t>
            </a:r>
          </a:p>
        </p:txBody>
      </p:sp>
      <p:grpSp>
        <p:nvGrpSpPr>
          <p:cNvPr id="2" name="Group 82"/>
          <p:cNvGrpSpPr>
            <a:grpSpLocks/>
          </p:cNvGrpSpPr>
          <p:nvPr/>
        </p:nvGrpSpPr>
        <p:grpSpPr bwMode="auto">
          <a:xfrm>
            <a:off x="2819400" y="4086225"/>
            <a:ext cx="3733800" cy="2286000"/>
            <a:chOff x="772" y="2585"/>
            <a:chExt cx="2208" cy="1480"/>
          </a:xfrm>
        </p:grpSpPr>
        <p:sp>
          <p:nvSpPr>
            <p:cNvPr id="4111" name="Rectangle 83"/>
            <p:cNvSpPr>
              <a:spLocks noChangeArrowheads="1"/>
            </p:cNvSpPr>
            <p:nvPr/>
          </p:nvSpPr>
          <p:spPr bwMode="auto">
            <a:xfrm>
              <a:off x="905" y="3072"/>
              <a:ext cx="336" cy="240"/>
            </a:xfrm>
            <a:prstGeom prst="rect">
              <a:avLst/>
            </a:prstGeom>
            <a:solidFill>
              <a:schemeClr val="bg1"/>
            </a:solidFill>
            <a:ln w="9525">
              <a:solidFill>
                <a:schemeClr val="bg1"/>
              </a:solidFill>
              <a:miter lim="800000"/>
              <a:headEnd/>
              <a:tailEnd/>
            </a:ln>
          </p:spPr>
          <p:txBody>
            <a:bodyPr wrap="none" anchor="ctr"/>
            <a:lstStyle/>
            <a:p>
              <a:endParaRPr lang="en-US">
                <a:latin typeface="Calibri" pitchFamily="34" charset="0"/>
              </a:endParaRPr>
            </a:p>
          </p:txBody>
        </p:sp>
        <p:sp>
          <p:nvSpPr>
            <p:cNvPr id="4112" name="Line 84"/>
            <p:cNvSpPr>
              <a:spLocks noChangeShapeType="1"/>
            </p:cNvSpPr>
            <p:nvPr/>
          </p:nvSpPr>
          <p:spPr bwMode="auto">
            <a:xfrm>
              <a:off x="772" y="2585"/>
              <a:ext cx="2208" cy="0"/>
            </a:xfrm>
            <a:prstGeom prst="line">
              <a:avLst/>
            </a:prstGeom>
            <a:noFill/>
            <a:ln w="9525">
              <a:solidFill>
                <a:schemeClr val="tx1"/>
              </a:solidFill>
              <a:round/>
              <a:headEnd/>
              <a:tailEnd/>
            </a:ln>
          </p:spPr>
          <p:txBody>
            <a:bodyPr/>
            <a:lstStyle/>
            <a:p>
              <a:endParaRPr lang="en-US"/>
            </a:p>
          </p:txBody>
        </p:sp>
        <p:sp>
          <p:nvSpPr>
            <p:cNvPr id="4113" name="Line 85"/>
            <p:cNvSpPr>
              <a:spLocks noChangeShapeType="1"/>
            </p:cNvSpPr>
            <p:nvPr/>
          </p:nvSpPr>
          <p:spPr bwMode="auto">
            <a:xfrm>
              <a:off x="772" y="4065"/>
              <a:ext cx="2208" cy="0"/>
            </a:xfrm>
            <a:prstGeom prst="line">
              <a:avLst/>
            </a:prstGeom>
            <a:noFill/>
            <a:ln w="9525">
              <a:solidFill>
                <a:schemeClr val="tx1"/>
              </a:solidFill>
              <a:round/>
              <a:headEnd/>
              <a:tailEnd/>
            </a:ln>
          </p:spPr>
          <p:txBody>
            <a:bodyPr/>
            <a:lstStyle/>
            <a:p>
              <a:endParaRPr lang="en-US"/>
            </a:p>
          </p:txBody>
        </p:sp>
        <p:sp>
          <p:nvSpPr>
            <p:cNvPr id="4114" name="Line 86"/>
            <p:cNvSpPr>
              <a:spLocks noChangeShapeType="1"/>
            </p:cNvSpPr>
            <p:nvPr/>
          </p:nvSpPr>
          <p:spPr bwMode="auto">
            <a:xfrm>
              <a:off x="772" y="2585"/>
              <a:ext cx="0" cy="1480"/>
            </a:xfrm>
            <a:prstGeom prst="line">
              <a:avLst/>
            </a:prstGeom>
            <a:noFill/>
            <a:ln w="9525">
              <a:solidFill>
                <a:schemeClr val="tx1"/>
              </a:solidFill>
              <a:round/>
              <a:headEnd/>
              <a:tailEnd/>
            </a:ln>
          </p:spPr>
          <p:txBody>
            <a:bodyPr/>
            <a:lstStyle/>
            <a:p>
              <a:endParaRPr lang="en-US"/>
            </a:p>
          </p:txBody>
        </p:sp>
        <p:sp>
          <p:nvSpPr>
            <p:cNvPr id="4115" name="Line 87"/>
            <p:cNvSpPr>
              <a:spLocks noChangeShapeType="1"/>
            </p:cNvSpPr>
            <p:nvPr/>
          </p:nvSpPr>
          <p:spPr bwMode="auto">
            <a:xfrm rot="5400000">
              <a:off x="1435" y="2646"/>
              <a:ext cx="0" cy="1325"/>
            </a:xfrm>
            <a:prstGeom prst="line">
              <a:avLst/>
            </a:prstGeom>
            <a:noFill/>
            <a:ln w="9525">
              <a:solidFill>
                <a:schemeClr val="tx1"/>
              </a:solidFill>
              <a:round/>
              <a:headEnd/>
              <a:tailEnd/>
            </a:ln>
          </p:spPr>
          <p:txBody>
            <a:bodyPr/>
            <a:lstStyle/>
            <a:p>
              <a:endParaRPr lang="en-US"/>
            </a:p>
          </p:txBody>
        </p:sp>
        <p:sp>
          <p:nvSpPr>
            <p:cNvPr id="4116" name="Line 88"/>
            <p:cNvSpPr>
              <a:spLocks noChangeShapeType="1"/>
            </p:cNvSpPr>
            <p:nvPr/>
          </p:nvSpPr>
          <p:spPr bwMode="auto">
            <a:xfrm flipV="1">
              <a:off x="2097" y="2585"/>
              <a:ext cx="883" cy="727"/>
            </a:xfrm>
            <a:prstGeom prst="line">
              <a:avLst/>
            </a:prstGeom>
            <a:noFill/>
            <a:ln w="9525">
              <a:solidFill>
                <a:schemeClr val="tx1"/>
              </a:solidFill>
              <a:round/>
              <a:headEnd/>
              <a:tailEnd/>
            </a:ln>
          </p:spPr>
          <p:txBody>
            <a:bodyPr/>
            <a:lstStyle/>
            <a:p>
              <a:endParaRPr lang="en-US"/>
            </a:p>
          </p:txBody>
        </p:sp>
        <p:sp>
          <p:nvSpPr>
            <p:cNvPr id="4117" name="Line 89"/>
            <p:cNvSpPr>
              <a:spLocks noChangeShapeType="1"/>
            </p:cNvSpPr>
            <p:nvPr/>
          </p:nvSpPr>
          <p:spPr bwMode="auto">
            <a:xfrm>
              <a:off x="2097" y="3304"/>
              <a:ext cx="883" cy="755"/>
            </a:xfrm>
            <a:prstGeom prst="line">
              <a:avLst/>
            </a:prstGeom>
            <a:noFill/>
            <a:ln w="9525">
              <a:solidFill>
                <a:schemeClr val="tx1"/>
              </a:solidFill>
              <a:round/>
              <a:headEnd/>
              <a:tailEnd/>
            </a:ln>
          </p:spPr>
          <p:txBody>
            <a:bodyPr/>
            <a:lstStyle/>
            <a:p>
              <a:endParaRPr lang="en-US"/>
            </a:p>
          </p:txBody>
        </p:sp>
        <p:sp>
          <p:nvSpPr>
            <p:cNvPr id="4118" name="Freeform 90"/>
            <p:cNvSpPr>
              <a:spLocks/>
            </p:cNvSpPr>
            <p:nvPr/>
          </p:nvSpPr>
          <p:spPr bwMode="auto">
            <a:xfrm>
              <a:off x="772" y="2585"/>
              <a:ext cx="2208" cy="727"/>
            </a:xfrm>
            <a:custGeom>
              <a:avLst/>
              <a:gdLst>
                <a:gd name="T0" fmla="*/ 0 w 2880"/>
                <a:gd name="T1" fmla="*/ 216 h 864"/>
                <a:gd name="T2" fmla="*/ 206 w 2880"/>
                <a:gd name="T3" fmla="*/ 216 h 864"/>
                <a:gd name="T4" fmla="*/ 344 w 2880"/>
                <a:gd name="T5" fmla="*/ 0 h 864"/>
                <a:gd name="T6" fmla="*/ 0 w 2880"/>
                <a:gd name="T7" fmla="*/ 0 h 864"/>
                <a:gd name="T8" fmla="*/ 0 w 2880"/>
                <a:gd name="T9" fmla="*/ 216 h 864"/>
                <a:gd name="T10" fmla="*/ 0 60000 65536"/>
                <a:gd name="T11" fmla="*/ 0 60000 65536"/>
                <a:gd name="T12" fmla="*/ 0 60000 65536"/>
                <a:gd name="T13" fmla="*/ 0 60000 65536"/>
                <a:gd name="T14" fmla="*/ 0 60000 65536"/>
                <a:gd name="T15" fmla="*/ 0 w 2880"/>
                <a:gd name="T16" fmla="*/ 0 h 864"/>
                <a:gd name="T17" fmla="*/ 2880 w 2880"/>
                <a:gd name="T18" fmla="*/ 864 h 864"/>
              </a:gdLst>
              <a:ahLst/>
              <a:cxnLst>
                <a:cxn ang="T10">
                  <a:pos x="T0" y="T1"/>
                </a:cxn>
                <a:cxn ang="T11">
                  <a:pos x="T2" y="T3"/>
                </a:cxn>
                <a:cxn ang="T12">
                  <a:pos x="T4" y="T5"/>
                </a:cxn>
                <a:cxn ang="T13">
                  <a:pos x="T6" y="T7"/>
                </a:cxn>
                <a:cxn ang="T14">
                  <a:pos x="T8" y="T9"/>
                </a:cxn>
              </a:cxnLst>
              <a:rect l="T15" t="T16" r="T17" b="T18"/>
              <a:pathLst>
                <a:path w="2880" h="864">
                  <a:moveTo>
                    <a:pt x="0" y="864"/>
                  </a:moveTo>
                  <a:lnTo>
                    <a:pt x="1728" y="864"/>
                  </a:lnTo>
                  <a:lnTo>
                    <a:pt x="2880" y="0"/>
                  </a:lnTo>
                  <a:lnTo>
                    <a:pt x="0" y="0"/>
                  </a:lnTo>
                  <a:lnTo>
                    <a:pt x="0" y="864"/>
                  </a:lnTo>
                  <a:close/>
                </a:path>
              </a:pathLst>
            </a:custGeom>
            <a:solidFill>
              <a:srgbClr val="FF0000"/>
            </a:solidFill>
            <a:ln w="9525">
              <a:solidFill>
                <a:schemeClr val="tx1"/>
              </a:solidFill>
              <a:round/>
              <a:headEnd/>
              <a:tailEnd/>
            </a:ln>
          </p:spPr>
          <p:txBody>
            <a:bodyPr/>
            <a:lstStyle/>
            <a:p>
              <a:endParaRPr lang="en-US"/>
            </a:p>
          </p:txBody>
        </p:sp>
        <p:sp>
          <p:nvSpPr>
            <p:cNvPr id="4119" name="Text Box 91"/>
            <p:cNvSpPr txBox="1">
              <a:spLocks noChangeArrowheads="1"/>
            </p:cNvSpPr>
            <p:nvPr/>
          </p:nvSpPr>
          <p:spPr bwMode="auto">
            <a:xfrm>
              <a:off x="1379" y="2585"/>
              <a:ext cx="340" cy="658"/>
            </a:xfrm>
            <a:prstGeom prst="rect">
              <a:avLst/>
            </a:prstGeom>
            <a:noFill/>
            <a:ln w="9525">
              <a:noFill/>
              <a:miter lim="800000"/>
              <a:headEnd/>
              <a:tailEnd/>
            </a:ln>
          </p:spPr>
          <p:txBody>
            <a:bodyPr wrap="none">
              <a:spAutoFit/>
            </a:bodyPr>
            <a:lstStyle/>
            <a:p>
              <a:r>
                <a:rPr lang="en-US" sz="6000" b="1">
                  <a:solidFill>
                    <a:schemeClr val="bg1"/>
                  </a:solidFill>
                  <a:latin typeface="Calibri" pitchFamily="34" charset="0"/>
                </a:rPr>
                <a:t>3</a:t>
              </a:r>
            </a:p>
          </p:txBody>
        </p:sp>
      </p:grpSp>
      <p:sp>
        <p:nvSpPr>
          <p:cNvPr id="4110" name="Text Box 94"/>
          <p:cNvSpPr txBox="1">
            <a:spLocks noChangeArrowheads="1"/>
          </p:cNvSpPr>
          <p:nvPr/>
        </p:nvSpPr>
        <p:spPr bwMode="auto">
          <a:xfrm>
            <a:off x="2971800" y="5305425"/>
            <a:ext cx="2349500" cy="954088"/>
          </a:xfrm>
          <a:prstGeom prst="rect">
            <a:avLst/>
          </a:prstGeom>
          <a:noFill/>
          <a:ln w="9525">
            <a:noFill/>
            <a:miter lim="800000"/>
            <a:headEnd/>
            <a:tailEnd/>
          </a:ln>
        </p:spPr>
        <p:txBody>
          <a:bodyPr wrap="none">
            <a:spAutoFit/>
          </a:bodyPr>
          <a:lstStyle/>
          <a:p>
            <a:pPr algn="ctr"/>
            <a:r>
              <a:rPr lang="en-US" sz="2800" b="1">
                <a:solidFill>
                  <a:srgbClr val="FF0000"/>
                </a:solidFill>
                <a:latin typeface="Calibri" pitchFamily="34" charset="0"/>
              </a:rPr>
              <a:t>Organizational</a:t>
            </a:r>
          </a:p>
          <a:p>
            <a:pPr algn="ctr"/>
            <a:r>
              <a:rPr lang="en-US" sz="2800" b="1">
                <a:solidFill>
                  <a:srgbClr val="FF0000"/>
                </a:solidFill>
                <a:latin typeface="Calibri" pitchFamily="34" charset="0"/>
              </a:rPr>
              <a:t>Values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Daily-Cover-Slide2"/>
          <p:cNvPicPr>
            <a:picLocks noChangeAspect="1" noChangeArrowheads="1"/>
          </p:cNvPicPr>
          <p:nvPr/>
        </p:nvPicPr>
        <p:blipFill>
          <a:blip r:embed="rId3" cstate="print">
            <a:duotone>
              <a:schemeClr val="bg2">
                <a:shade val="45000"/>
                <a:satMod val="135000"/>
              </a:schemeClr>
              <a:prstClr val="white"/>
            </a:duotone>
          </a:blip>
          <a:srcRect t="117"/>
          <a:stretch>
            <a:fillRect/>
          </a:stretch>
        </p:blipFill>
        <p:spPr bwMode="auto">
          <a:xfrm>
            <a:off x="0" y="1295400"/>
            <a:ext cx="9144000" cy="4787901"/>
          </a:xfrm>
          <a:prstGeom prst="rect">
            <a:avLst/>
          </a:prstGeom>
          <a:solidFill>
            <a:schemeClr val="tx1">
              <a:alpha val="24000"/>
            </a:schemeClr>
          </a:solidFill>
        </p:spPr>
      </p:pic>
      <p:sp>
        <p:nvSpPr>
          <p:cNvPr id="23" name="Rectangle 22"/>
          <p:cNvSpPr/>
          <p:nvPr/>
        </p:nvSpPr>
        <p:spPr>
          <a:xfrm>
            <a:off x="1447800" y="5078104"/>
            <a:ext cx="6248400" cy="1676400"/>
          </a:xfrm>
          <a:prstGeom prst="rect">
            <a:avLst/>
          </a:prstGeom>
          <a:solidFill>
            <a:schemeClr val="bg2">
              <a:alpha val="51000"/>
            </a:schemeClr>
          </a:solidFill>
          <a:ln w="22225" cmpd="dbl">
            <a:solidFill>
              <a:schemeClr val="tx1"/>
            </a:solidFill>
          </a:ln>
          <a:effectLst>
            <a:outerShdw blurRad="63500" sx="102000" sy="102000" algn="ctr" rotWithShape="0">
              <a:prstClr val="black">
                <a:alpha val="40000"/>
              </a:prstClr>
            </a:outerShdw>
          </a:effectLst>
        </p:spPr>
        <p:txBody>
          <a:bodyPr wrap="square" anchor="t">
            <a:noAutofit/>
          </a:bodyPr>
          <a:lstStyle/>
          <a:p>
            <a:pPr algn="ctr"/>
            <a:r>
              <a:rPr lang="en-US" sz="1400" b="1" i="1" dirty="0" smtClean="0">
                <a:latin typeface="Arial" pitchFamily="34" charset="0"/>
                <a:cs typeface="Arial" pitchFamily="34" charset="0"/>
              </a:rPr>
              <a:t>“Fight anytime, anywhere, and anybody”</a:t>
            </a:r>
            <a:endParaRPr lang="en-US" sz="1400" b="1" i="1" dirty="0">
              <a:latin typeface="Arial" pitchFamily="34" charset="0"/>
              <a:cs typeface="Arial" pitchFamily="34" charset="0"/>
            </a:endParaRPr>
          </a:p>
        </p:txBody>
      </p:sp>
      <p:grpSp>
        <p:nvGrpSpPr>
          <p:cNvPr id="2" name="Group 11"/>
          <p:cNvGrpSpPr/>
          <p:nvPr/>
        </p:nvGrpSpPr>
        <p:grpSpPr>
          <a:xfrm>
            <a:off x="1363640" y="1877704"/>
            <a:ext cx="6418759" cy="2998982"/>
            <a:chOff x="1113972" y="783274"/>
            <a:chExt cx="7046317" cy="3579088"/>
          </a:xfrm>
        </p:grpSpPr>
        <p:grpSp>
          <p:nvGrpSpPr>
            <p:cNvPr id="7" name="Group 12"/>
            <p:cNvGrpSpPr/>
            <p:nvPr/>
          </p:nvGrpSpPr>
          <p:grpSpPr>
            <a:xfrm>
              <a:off x="2057400" y="783274"/>
              <a:ext cx="5029200" cy="2512991"/>
              <a:chOff x="2050218" y="1918548"/>
              <a:chExt cx="5029200" cy="2512991"/>
            </a:xfrm>
          </p:grpSpPr>
          <p:sp>
            <p:nvSpPr>
              <p:cNvPr id="4" name="TextBox 3"/>
              <p:cNvSpPr txBox="1"/>
              <p:nvPr/>
            </p:nvSpPr>
            <p:spPr>
              <a:xfrm>
                <a:off x="3209763" y="1918548"/>
                <a:ext cx="2815698" cy="457200"/>
              </a:xfrm>
              <a:prstGeom prst="rect">
                <a:avLst/>
              </a:prstGeom>
              <a:noFill/>
            </p:spPr>
            <p:txBody>
              <a:bodyPr wrap="square" rtlCol="0">
                <a:spAutoFit/>
              </a:bodyPr>
              <a:lstStyle/>
              <a:p>
                <a:pPr algn="ctr"/>
                <a:r>
                  <a:rPr lang="en-US" sz="2000" dirty="0" smtClean="0">
                    <a:latin typeface="Arial" pitchFamily="34" charset="0"/>
                    <a:cs typeface="Arial" pitchFamily="34" charset="0"/>
                  </a:rPr>
                  <a:t>Leadership</a:t>
                </a:r>
                <a:endParaRPr lang="en-US" sz="2000" dirty="0">
                  <a:latin typeface="Arial" pitchFamily="34" charset="0"/>
                  <a:cs typeface="Arial" pitchFamily="34" charset="0"/>
                </a:endParaRPr>
              </a:p>
            </p:txBody>
          </p:sp>
          <p:sp>
            <p:nvSpPr>
              <p:cNvPr id="5" name="TextBox 4"/>
              <p:cNvSpPr txBox="1"/>
              <p:nvPr/>
            </p:nvSpPr>
            <p:spPr>
              <a:xfrm>
                <a:off x="4263720" y="3977126"/>
                <a:ext cx="2815698" cy="454413"/>
              </a:xfrm>
              <a:prstGeom prst="rect">
                <a:avLst/>
              </a:prstGeom>
              <a:noFill/>
            </p:spPr>
            <p:txBody>
              <a:bodyPr wrap="square" rtlCol="0">
                <a:spAutoFit/>
              </a:bodyPr>
              <a:lstStyle/>
              <a:p>
                <a:pPr algn="ctr"/>
                <a:r>
                  <a:rPr lang="en-US" sz="2000" dirty="0" smtClean="0">
                    <a:latin typeface="Arial" pitchFamily="34" charset="0"/>
                    <a:cs typeface="Arial" pitchFamily="34" charset="0"/>
                  </a:rPr>
                  <a:t>Lethality</a:t>
                </a:r>
                <a:endParaRPr lang="en-US" sz="2000" dirty="0">
                  <a:latin typeface="Arial" pitchFamily="34" charset="0"/>
                  <a:cs typeface="Arial" pitchFamily="34" charset="0"/>
                </a:endParaRPr>
              </a:p>
            </p:txBody>
          </p:sp>
          <p:sp>
            <p:nvSpPr>
              <p:cNvPr id="6" name="TextBox 5"/>
              <p:cNvSpPr txBox="1"/>
              <p:nvPr/>
            </p:nvSpPr>
            <p:spPr>
              <a:xfrm>
                <a:off x="2050218" y="3977126"/>
                <a:ext cx="2815698" cy="454413"/>
              </a:xfrm>
              <a:prstGeom prst="rect">
                <a:avLst/>
              </a:prstGeom>
              <a:noFill/>
            </p:spPr>
            <p:txBody>
              <a:bodyPr wrap="square" rtlCol="0">
                <a:spAutoFit/>
              </a:bodyPr>
              <a:lstStyle/>
              <a:p>
                <a:pPr algn="ctr"/>
                <a:r>
                  <a:rPr lang="en-US" sz="2000" dirty="0" smtClean="0">
                    <a:latin typeface="Arial" pitchFamily="34" charset="0"/>
                    <a:cs typeface="Arial" pitchFamily="34" charset="0"/>
                  </a:rPr>
                  <a:t>Readiness</a:t>
                </a:r>
                <a:endParaRPr lang="en-US" sz="2000" dirty="0">
                  <a:latin typeface="Arial" pitchFamily="34" charset="0"/>
                  <a:cs typeface="Arial" pitchFamily="34" charset="0"/>
                </a:endParaRPr>
              </a:p>
            </p:txBody>
          </p:sp>
          <p:grpSp>
            <p:nvGrpSpPr>
              <p:cNvPr id="8" name="Group 11"/>
              <p:cNvGrpSpPr/>
              <p:nvPr/>
            </p:nvGrpSpPr>
            <p:grpSpPr>
              <a:xfrm>
                <a:off x="3562160" y="2362200"/>
                <a:ext cx="2111863" cy="1619883"/>
                <a:chOff x="3148717" y="2382999"/>
                <a:chExt cx="2928326" cy="2361084"/>
              </a:xfrm>
            </p:grpSpPr>
            <p:sp>
              <p:nvSpPr>
                <p:cNvPr id="3" name="Isosceles Triangle 2"/>
                <p:cNvSpPr/>
                <p:nvPr/>
              </p:nvSpPr>
              <p:spPr>
                <a:xfrm>
                  <a:off x="3148717" y="2382999"/>
                  <a:ext cx="2928326" cy="2361084"/>
                </a:xfrm>
                <a:prstGeom prst="triangle">
                  <a:avLst/>
                </a:prstGeom>
                <a:gradFill flip="none" rotWithShape="1">
                  <a:gsLst>
                    <a:gs pos="48000">
                      <a:srgbClr val="FF0000"/>
                    </a:gs>
                    <a:gs pos="66000">
                      <a:schemeClr val="bg1"/>
                    </a:gs>
                  </a:gsLst>
                  <a:lin ang="5400000" scaled="1"/>
                  <a:tileRect/>
                </a:gradFill>
                <a:ln>
                  <a:solidFill>
                    <a:schemeClr val="tx1"/>
                  </a:solidFill>
                </a:ln>
                <a:effectLst>
                  <a:outerShdw blurRad="1270000" dir="5400000" sx="120000" sy="120000"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0241" name="Picture 1" descr="C:\Users\Scott\Desktop\BugOnBlack.png"/>
                <p:cNvPicPr>
                  <a:picLocks noChangeAspect="1" noChangeArrowheads="1"/>
                </p:cNvPicPr>
                <p:nvPr/>
              </p:nvPicPr>
              <p:blipFill>
                <a:blip r:embed="rId4" cstate="print"/>
                <a:srcRect/>
                <a:stretch>
                  <a:fillRect/>
                </a:stretch>
              </p:blipFill>
              <p:spPr bwMode="auto">
                <a:xfrm>
                  <a:off x="4021803" y="3250032"/>
                  <a:ext cx="1182153" cy="994408"/>
                </a:xfrm>
                <a:prstGeom prst="rect">
                  <a:avLst/>
                </a:prstGeom>
                <a:noFill/>
              </p:spPr>
            </p:pic>
          </p:grpSp>
        </p:grpSp>
        <p:sp>
          <p:nvSpPr>
            <p:cNvPr id="15" name="Rectangle 14"/>
            <p:cNvSpPr/>
            <p:nvPr/>
          </p:nvSpPr>
          <p:spPr>
            <a:xfrm>
              <a:off x="5950489" y="3418582"/>
              <a:ext cx="2209800" cy="943780"/>
            </a:xfrm>
            <a:prstGeom prst="rect">
              <a:avLst/>
            </a:prstGeom>
            <a:solidFill>
              <a:schemeClr val="bg2"/>
            </a:solidFill>
            <a:ln>
              <a:solidFill>
                <a:schemeClr val="tx1"/>
              </a:solidFill>
            </a:ln>
            <a:effectLst>
              <a:outerShdw blurRad="215900" sx="98000" sy="98000" algn="ctr" rotWithShape="0">
                <a:prstClr val="black">
                  <a:alpha val="89000"/>
                </a:prstClr>
              </a:outerShdw>
            </a:effectLst>
          </p:spPr>
          <p:txBody>
            <a:bodyPr wrap="square">
              <a:spAutoFit/>
            </a:bodyPr>
            <a:lstStyle/>
            <a:p>
              <a:r>
                <a:rPr lang="en-US" sz="1200" i="1" u="sng" dirty="0" smtClean="0">
                  <a:latin typeface="Arial" pitchFamily="34" charset="0"/>
                  <a:cs typeface="Arial" pitchFamily="34" charset="0"/>
                </a:rPr>
                <a:t>Combined Arms Leaders</a:t>
              </a:r>
            </a:p>
            <a:p>
              <a:pPr>
                <a:buFont typeface="Wingdings" pitchFamily="2" charset="2"/>
                <a:buChar char="§"/>
              </a:pPr>
              <a:r>
                <a:rPr lang="en-US" sz="1200" i="1" dirty="0" smtClean="0">
                  <a:latin typeface="Arial" pitchFamily="34" charset="0"/>
                  <a:cs typeface="Arial" pitchFamily="34" charset="0"/>
                </a:rPr>
                <a:t> </a:t>
              </a:r>
              <a:r>
                <a:rPr lang="en-US" sz="1200" dirty="0" smtClean="0">
                  <a:latin typeface="Arial" pitchFamily="34" charset="0"/>
                  <a:cs typeface="Arial" pitchFamily="34" charset="0"/>
                </a:rPr>
                <a:t>Tactical Mastery</a:t>
              </a:r>
            </a:p>
            <a:p>
              <a:pPr>
                <a:buFont typeface="Wingdings" pitchFamily="2" charset="2"/>
                <a:buChar char="§"/>
              </a:pPr>
              <a:r>
                <a:rPr lang="en-US" sz="1200" dirty="0" smtClean="0">
                  <a:latin typeface="Arial" pitchFamily="34" charset="0"/>
                  <a:cs typeface="Arial" pitchFamily="34" charset="0"/>
                </a:rPr>
                <a:t> Technical Proficiency</a:t>
              </a:r>
            </a:p>
            <a:p>
              <a:pPr>
                <a:buFont typeface="Wingdings" pitchFamily="2" charset="2"/>
                <a:buChar char="§"/>
              </a:pPr>
              <a:r>
                <a:rPr lang="en-US" sz="1200" dirty="0" smtClean="0">
                  <a:latin typeface="Arial" pitchFamily="34" charset="0"/>
                  <a:cs typeface="Arial" pitchFamily="34" charset="0"/>
                </a:rPr>
                <a:t> Management Efficiency</a:t>
              </a:r>
            </a:p>
          </p:txBody>
        </p:sp>
        <p:sp>
          <p:nvSpPr>
            <p:cNvPr id="16" name="Rectangle 15"/>
            <p:cNvSpPr/>
            <p:nvPr/>
          </p:nvSpPr>
          <p:spPr>
            <a:xfrm>
              <a:off x="3521424" y="3418582"/>
              <a:ext cx="2209800" cy="943780"/>
            </a:xfrm>
            <a:prstGeom prst="rect">
              <a:avLst/>
            </a:prstGeom>
            <a:solidFill>
              <a:schemeClr val="bg2"/>
            </a:solidFill>
            <a:ln>
              <a:solidFill>
                <a:schemeClr val="tx1"/>
              </a:solidFill>
            </a:ln>
            <a:effectLst>
              <a:outerShdw blurRad="215900" sx="98000" sy="98000" algn="ctr" rotWithShape="0">
                <a:prstClr val="black">
                  <a:alpha val="89000"/>
                </a:prstClr>
              </a:outerShdw>
            </a:effectLst>
          </p:spPr>
          <p:txBody>
            <a:bodyPr wrap="square">
              <a:spAutoFit/>
            </a:bodyPr>
            <a:lstStyle/>
            <a:p>
              <a:r>
                <a:rPr lang="en-US" sz="1200" i="1" u="sng" dirty="0" smtClean="0">
                  <a:latin typeface="Arial" pitchFamily="34" charset="0"/>
                  <a:cs typeface="Arial" pitchFamily="34" charset="0"/>
                </a:rPr>
                <a:t>Lethal Small Units</a:t>
              </a:r>
            </a:p>
            <a:p>
              <a:pPr>
                <a:buFont typeface="Wingdings" pitchFamily="2" charset="2"/>
                <a:buChar char="§"/>
              </a:pPr>
              <a:r>
                <a:rPr lang="en-US" sz="1200" dirty="0" smtClean="0">
                  <a:latin typeface="Arial" pitchFamily="34" charset="0"/>
                  <a:cs typeface="Arial" pitchFamily="34" charset="0"/>
                </a:rPr>
                <a:t> Move</a:t>
              </a:r>
            </a:p>
            <a:p>
              <a:pPr>
                <a:buFont typeface="Wingdings" pitchFamily="2" charset="2"/>
                <a:buChar char="§"/>
              </a:pPr>
              <a:r>
                <a:rPr lang="en-US" sz="1200" dirty="0" smtClean="0">
                  <a:latin typeface="Arial" pitchFamily="34" charset="0"/>
                  <a:cs typeface="Arial" pitchFamily="34" charset="0"/>
                </a:rPr>
                <a:t> Communicate</a:t>
              </a:r>
            </a:p>
            <a:p>
              <a:pPr>
                <a:buFont typeface="Wingdings" pitchFamily="2" charset="2"/>
                <a:buChar char="§"/>
              </a:pPr>
              <a:r>
                <a:rPr lang="en-US" sz="1200" dirty="0" smtClean="0">
                  <a:latin typeface="Arial" pitchFamily="34" charset="0"/>
                  <a:cs typeface="Arial" pitchFamily="34" charset="0"/>
                </a:rPr>
                <a:t> Shoot</a:t>
              </a:r>
            </a:p>
          </p:txBody>
        </p:sp>
        <p:sp>
          <p:nvSpPr>
            <p:cNvPr id="17" name="Rectangle 16"/>
            <p:cNvSpPr/>
            <p:nvPr/>
          </p:nvSpPr>
          <p:spPr>
            <a:xfrm>
              <a:off x="1113972" y="3418582"/>
              <a:ext cx="2217066" cy="943780"/>
            </a:xfrm>
            <a:prstGeom prst="rect">
              <a:avLst/>
            </a:prstGeom>
            <a:solidFill>
              <a:schemeClr val="bg2"/>
            </a:solidFill>
            <a:ln>
              <a:solidFill>
                <a:schemeClr val="tx1"/>
              </a:solidFill>
            </a:ln>
            <a:effectLst>
              <a:outerShdw blurRad="215900" sx="98000" sy="98000" algn="ctr" rotWithShape="0">
                <a:prstClr val="black">
                  <a:alpha val="89000"/>
                </a:prstClr>
              </a:outerShdw>
            </a:effectLst>
          </p:spPr>
          <p:txBody>
            <a:bodyPr wrap="square">
              <a:spAutoFit/>
            </a:bodyPr>
            <a:lstStyle/>
            <a:p>
              <a:r>
                <a:rPr lang="en-US" sz="1200" i="1" u="sng" dirty="0" smtClean="0">
                  <a:latin typeface="Arial" pitchFamily="34" charset="0"/>
                  <a:cs typeface="Arial" pitchFamily="34" charset="0"/>
                </a:rPr>
                <a:t>Ready Formations</a:t>
              </a:r>
            </a:p>
            <a:p>
              <a:pPr>
                <a:buFont typeface="Wingdings" pitchFamily="2" charset="2"/>
                <a:buChar char="§"/>
              </a:pPr>
              <a:r>
                <a:rPr lang="en-US" sz="1200" dirty="0" smtClean="0">
                  <a:latin typeface="Arial" pitchFamily="34" charset="0"/>
                  <a:cs typeface="Arial" pitchFamily="34" charset="0"/>
                </a:rPr>
                <a:t> Equipment</a:t>
              </a:r>
            </a:p>
            <a:p>
              <a:pPr>
                <a:buFont typeface="Wingdings" pitchFamily="2" charset="2"/>
                <a:buChar char="§"/>
              </a:pPr>
              <a:r>
                <a:rPr lang="en-US" sz="1200" dirty="0" smtClean="0">
                  <a:latin typeface="Arial" pitchFamily="34" charset="0"/>
                  <a:cs typeface="Arial" pitchFamily="34" charset="0"/>
                </a:rPr>
                <a:t> Troopers</a:t>
              </a:r>
            </a:p>
            <a:p>
              <a:pPr>
                <a:buFont typeface="Wingdings" pitchFamily="2" charset="2"/>
                <a:buChar char="§"/>
              </a:pPr>
              <a:r>
                <a:rPr lang="en-US" sz="1200" dirty="0" smtClean="0">
                  <a:latin typeface="Arial" pitchFamily="34" charset="0"/>
                  <a:cs typeface="Arial" pitchFamily="34" charset="0"/>
                </a:rPr>
                <a:t> Families</a:t>
              </a:r>
            </a:p>
          </p:txBody>
        </p:sp>
      </p:grpSp>
      <p:sp>
        <p:nvSpPr>
          <p:cNvPr id="13" name="Title 1"/>
          <p:cNvSpPr>
            <a:spLocks noGrp="1"/>
          </p:cNvSpPr>
          <p:nvPr>
            <p:ph type="title"/>
          </p:nvPr>
        </p:nvSpPr>
        <p:spPr>
          <a:xfrm>
            <a:off x="0" y="0"/>
            <a:ext cx="9144000" cy="685800"/>
          </a:xfrm>
        </p:spPr>
        <p:txBody>
          <a:bodyPr>
            <a:normAutofit/>
          </a:bodyPr>
          <a:lstStyle/>
          <a:p>
            <a:r>
              <a:rPr lang="en-US" sz="2400" b="1" i="1" dirty="0" smtClean="0">
                <a:latin typeface="Arial" pitchFamily="34" charset="0"/>
                <a:cs typeface="Arial" pitchFamily="34" charset="0"/>
              </a:rPr>
              <a:t>Framework (Mission, Intent, Lines of Effort, and Vision)</a:t>
            </a:r>
            <a:endParaRPr lang="en-US" sz="2400" b="1" i="1" dirty="0">
              <a:latin typeface="Arial" pitchFamily="34" charset="0"/>
              <a:cs typeface="Arial" pitchFamily="34" charset="0"/>
            </a:endParaRPr>
          </a:p>
        </p:txBody>
      </p:sp>
      <p:sp>
        <p:nvSpPr>
          <p:cNvPr id="14" name="Rectangle 13"/>
          <p:cNvSpPr/>
          <p:nvPr/>
        </p:nvSpPr>
        <p:spPr>
          <a:xfrm>
            <a:off x="181968" y="1153180"/>
            <a:ext cx="8768688" cy="523220"/>
          </a:xfrm>
          <a:prstGeom prst="rect">
            <a:avLst/>
          </a:prstGeom>
          <a:solidFill>
            <a:schemeClr val="bg2">
              <a:alpha val="50000"/>
            </a:schemeClr>
          </a:solidFill>
          <a:ln>
            <a:solidFill>
              <a:schemeClr val="tx1"/>
            </a:solidFill>
          </a:ln>
          <a:effectLst>
            <a:outerShdw blurRad="63500" sx="102000" sy="102000" algn="ctr" rotWithShape="0">
              <a:prstClr val="black">
                <a:alpha val="40000"/>
              </a:prstClr>
            </a:outerShdw>
          </a:effectLst>
        </p:spPr>
        <p:txBody>
          <a:bodyPr wrap="square">
            <a:spAutoFit/>
          </a:bodyPr>
          <a:lstStyle/>
          <a:p>
            <a:r>
              <a:rPr lang="en-US" sz="1400" b="1" dirty="0" smtClean="0">
                <a:solidFill>
                  <a:schemeClr val="tx2"/>
                </a:solidFill>
                <a:latin typeface="Arial" pitchFamily="34" charset="0"/>
                <a:cs typeface="Arial" pitchFamily="34" charset="0"/>
              </a:rPr>
              <a:t>INTENT</a:t>
            </a:r>
            <a:r>
              <a:rPr lang="en-US" sz="1400" dirty="0" smtClean="0">
                <a:latin typeface="Arial" pitchFamily="34" charset="0"/>
                <a:cs typeface="Arial" pitchFamily="34" charset="0"/>
              </a:rPr>
              <a:t>:  </a:t>
            </a:r>
            <a:r>
              <a:rPr lang="en-US" sz="1400" b="1" dirty="0" err="1" smtClean="0">
                <a:latin typeface="Arial" pitchFamily="34" charset="0"/>
                <a:cs typeface="Arial" pitchFamily="34" charset="0"/>
              </a:rPr>
              <a:t>Sabre</a:t>
            </a:r>
            <a:r>
              <a:rPr lang="en-US" sz="1400" b="1" dirty="0" smtClean="0">
                <a:latin typeface="Arial" pitchFamily="34" charset="0"/>
                <a:cs typeface="Arial" pitchFamily="34" charset="0"/>
              </a:rPr>
              <a:t> Squadron is manned, equipped, and trained to rapidly deploy, fight, and win in a physically grueling, lethal, urban combat environment at night.</a:t>
            </a:r>
            <a:endParaRPr lang="en-US" sz="1400" b="1" dirty="0">
              <a:latin typeface="Arial" pitchFamily="34" charset="0"/>
              <a:cs typeface="Arial" pitchFamily="34" charset="0"/>
            </a:endParaRPr>
          </a:p>
        </p:txBody>
      </p:sp>
      <p:sp>
        <p:nvSpPr>
          <p:cNvPr id="18" name="Rectangle 17"/>
          <p:cNvSpPr/>
          <p:nvPr/>
        </p:nvSpPr>
        <p:spPr>
          <a:xfrm>
            <a:off x="914400" y="733947"/>
            <a:ext cx="7315200" cy="307777"/>
          </a:xfrm>
          <a:prstGeom prst="rect">
            <a:avLst/>
          </a:prstGeom>
          <a:solidFill>
            <a:schemeClr val="bg2">
              <a:alpha val="50000"/>
            </a:schemeClr>
          </a:solidFill>
          <a:ln>
            <a:solidFill>
              <a:schemeClr val="tx1"/>
            </a:solidFill>
          </a:ln>
          <a:effectLst>
            <a:outerShdw blurRad="50800" dist="38100" dir="5400000" algn="t" rotWithShape="0">
              <a:prstClr val="black">
                <a:alpha val="40000"/>
              </a:prstClr>
            </a:outerShdw>
          </a:effectLst>
        </p:spPr>
        <p:txBody>
          <a:bodyPr wrap="square">
            <a:spAutoFit/>
          </a:bodyPr>
          <a:lstStyle/>
          <a:p>
            <a:pPr algn="ctr"/>
            <a:r>
              <a:rPr lang="en-US" sz="1400" b="1" dirty="0" smtClean="0">
                <a:solidFill>
                  <a:schemeClr val="tx2"/>
                </a:solidFill>
                <a:latin typeface="Arial" pitchFamily="34" charset="0"/>
                <a:cs typeface="Arial" pitchFamily="34" charset="0"/>
              </a:rPr>
              <a:t>MISSION</a:t>
            </a:r>
            <a:r>
              <a:rPr lang="en-US" sz="1400" dirty="0" smtClean="0">
                <a:latin typeface="Arial" pitchFamily="34" charset="0"/>
                <a:cs typeface="Arial" pitchFamily="34" charset="0"/>
              </a:rPr>
              <a:t>: </a:t>
            </a:r>
            <a:r>
              <a:rPr lang="en-US" sz="1400" b="1" dirty="0" smtClean="0">
                <a:latin typeface="Arial" pitchFamily="34" charset="0"/>
                <a:cs typeface="Arial" pitchFamily="34" charset="0"/>
              </a:rPr>
              <a:t>On order, Sabre Squadron deploys worldwide, fights with honor, and wins.</a:t>
            </a:r>
            <a:endParaRPr lang="en-US" sz="1400" b="1" i="1" dirty="0">
              <a:latin typeface="Arial" pitchFamily="34" charset="0"/>
              <a:cs typeface="Arial" pitchFamily="34" charset="0"/>
            </a:endParaRPr>
          </a:p>
        </p:txBody>
      </p:sp>
      <p:sp>
        <p:nvSpPr>
          <p:cNvPr id="19" name="Rectangle 18"/>
          <p:cNvSpPr/>
          <p:nvPr/>
        </p:nvSpPr>
        <p:spPr>
          <a:xfrm>
            <a:off x="1752600" y="5410200"/>
            <a:ext cx="2729552" cy="563566"/>
          </a:xfrm>
          <a:prstGeom prst="rect">
            <a:avLst/>
          </a:prstGeom>
          <a:solidFill>
            <a:schemeClr val="bg1"/>
          </a:solidFill>
          <a:ln>
            <a:solidFill>
              <a:schemeClr val="tx1"/>
            </a:solidFill>
          </a:ln>
          <a:effectLst>
            <a:outerShdw blurRad="63500" sx="102000" sy="102000" algn="ctr" rotWithShape="0">
              <a:prstClr val="black">
                <a:alpha val="40000"/>
              </a:prstClr>
            </a:outerShdw>
          </a:effectLst>
        </p:spPr>
        <p:txBody>
          <a:bodyPr wrap="square" anchor="ctr">
            <a:noAutofit/>
          </a:bodyPr>
          <a:lstStyle/>
          <a:p>
            <a:pPr algn="ctr"/>
            <a:r>
              <a:rPr lang="en-US" sz="1400" b="1" i="1" dirty="0" smtClean="0">
                <a:solidFill>
                  <a:srgbClr val="FF0000"/>
                </a:solidFill>
                <a:latin typeface="Arial" pitchFamily="34" charset="0"/>
                <a:cs typeface="Arial" pitchFamily="34" charset="0"/>
              </a:rPr>
              <a:t>Leaders</a:t>
            </a:r>
            <a:r>
              <a:rPr lang="en-US" sz="1400" b="1" i="1" dirty="0" smtClean="0">
                <a:latin typeface="Arial" pitchFamily="34" charset="0"/>
                <a:cs typeface="Arial" pitchFamily="34" charset="0"/>
              </a:rPr>
              <a:t> that have:</a:t>
            </a:r>
          </a:p>
          <a:p>
            <a:pPr algn="ctr"/>
            <a:r>
              <a:rPr lang="en-US" sz="1400" b="1" i="1" dirty="0" smtClean="0">
                <a:latin typeface="Arial" pitchFamily="34" charset="0"/>
                <a:cs typeface="Arial" pitchFamily="34" charset="0"/>
              </a:rPr>
              <a:t>“Disciplined Initiative”</a:t>
            </a:r>
            <a:endParaRPr lang="en-US" sz="1400" b="1" i="1" dirty="0">
              <a:latin typeface="Arial" pitchFamily="34" charset="0"/>
              <a:cs typeface="Arial" pitchFamily="34" charset="0"/>
            </a:endParaRPr>
          </a:p>
        </p:txBody>
      </p:sp>
      <p:sp>
        <p:nvSpPr>
          <p:cNvPr id="21" name="Rectangle 20"/>
          <p:cNvSpPr/>
          <p:nvPr/>
        </p:nvSpPr>
        <p:spPr>
          <a:xfrm>
            <a:off x="4669808" y="5410200"/>
            <a:ext cx="2797792" cy="574344"/>
          </a:xfrm>
          <a:prstGeom prst="rect">
            <a:avLst/>
          </a:prstGeom>
          <a:solidFill>
            <a:schemeClr val="bg1"/>
          </a:solidFill>
          <a:ln>
            <a:solidFill>
              <a:schemeClr val="tx1"/>
            </a:solidFill>
          </a:ln>
          <a:effectLst>
            <a:outerShdw blurRad="63500" sx="102000" sy="102000" algn="ctr" rotWithShape="0">
              <a:prstClr val="black">
                <a:alpha val="40000"/>
              </a:prstClr>
            </a:outerShdw>
          </a:effectLst>
        </p:spPr>
        <p:txBody>
          <a:bodyPr wrap="square" anchor="ctr">
            <a:noAutofit/>
          </a:bodyPr>
          <a:lstStyle/>
          <a:p>
            <a:pPr algn="ctr"/>
            <a:r>
              <a:rPr lang="en-US" sz="1400" b="1" i="1" dirty="0" smtClean="0">
                <a:solidFill>
                  <a:srgbClr val="FF0000"/>
                </a:solidFill>
                <a:latin typeface="Arial" pitchFamily="34" charset="0"/>
                <a:cs typeface="Arial" pitchFamily="34" charset="0"/>
              </a:rPr>
              <a:t>Formations</a:t>
            </a:r>
            <a:r>
              <a:rPr lang="en-US" sz="1400" b="1" i="1" dirty="0" smtClean="0">
                <a:latin typeface="Arial" pitchFamily="34" charset="0"/>
                <a:cs typeface="Arial" pitchFamily="34" charset="0"/>
              </a:rPr>
              <a:t> that maintain a:</a:t>
            </a:r>
          </a:p>
          <a:p>
            <a:pPr algn="ctr"/>
            <a:r>
              <a:rPr lang="en-US" sz="1400" b="1" i="1" dirty="0" smtClean="0">
                <a:latin typeface="Arial" pitchFamily="34" charset="0"/>
                <a:cs typeface="Arial" pitchFamily="34" charset="0"/>
              </a:rPr>
              <a:t>“Fighter’s Stance”</a:t>
            </a:r>
            <a:endParaRPr lang="en-US" sz="1400" b="1" i="1" dirty="0">
              <a:latin typeface="Arial" pitchFamily="34" charset="0"/>
              <a:cs typeface="Arial" pitchFamily="34" charset="0"/>
            </a:endParaRPr>
          </a:p>
        </p:txBody>
      </p:sp>
      <p:sp>
        <p:nvSpPr>
          <p:cNvPr id="25" name="Title 1"/>
          <p:cNvSpPr txBox="1">
            <a:spLocks/>
          </p:cNvSpPr>
          <p:nvPr/>
        </p:nvSpPr>
        <p:spPr>
          <a:xfrm>
            <a:off x="2596488" y="6324600"/>
            <a:ext cx="3962400" cy="304800"/>
          </a:xfrm>
          <a:prstGeom prst="rect">
            <a:avLst/>
          </a:prstGeom>
          <a:noFill/>
          <a:ln w="19050">
            <a:noFill/>
          </a:ln>
          <a:effectLst>
            <a:outerShdw blurRad="63500" sx="102000" sy="102000" algn="ctr" rotWithShape="0">
              <a:schemeClr val="bg1">
                <a:alpha val="40000"/>
              </a:schemeClr>
            </a:outerShdw>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400" b="1" i="1" u="none" strike="noStrike" kern="1200" cap="none" spc="0" normalizeH="0" baseline="0" noProof="0" dirty="0">
              <a:ln>
                <a:noFill/>
              </a:ln>
              <a:effectLst/>
              <a:uLnTx/>
              <a:uFillTx/>
              <a:latin typeface="Arial" pitchFamily="34" charset="0"/>
              <a:ea typeface="+mj-ea"/>
              <a:cs typeface="Arial" pitchFamily="34" charset="0"/>
            </a:endParaRPr>
          </a:p>
        </p:txBody>
      </p:sp>
      <p:sp>
        <p:nvSpPr>
          <p:cNvPr id="22" name="Rectangle 21"/>
          <p:cNvSpPr/>
          <p:nvPr/>
        </p:nvSpPr>
        <p:spPr>
          <a:xfrm>
            <a:off x="3181064" y="6052784"/>
            <a:ext cx="2797792" cy="574344"/>
          </a:xfrm>
          <a:prstGeom prst="rect">
            <a:avLst/>
          </a:prstGeom>
          <a:solidFill>
            <a:schemeClr val="bg1"/>
          </a:solidFill>
          <a:ln>
            <a:solidFill>
              <a:schemeClr val="tx1"/>
            </a:solidFill>
          </a:ln>
          <a:effectLst>
            <a:outerShdw blurRad="63500" sx="102000" sy="102000" algn="ctr" rotWithShape="0">
              <a:prstClr val="black">
                <a:alpha val="40000"/>
              </a:prstClr>
            </a:outerShdw>
          </a:effectLst>
        </p:spPr>
        <p:txBody>
          <a:bodyPr wrap="square" anchor="ctr">
            <a:noAutofit/>
          </a:bodyPr>
          <a:lstStyle/>
          <a:p>
            <a:pPr lvl="0" algn="ctr"/>
            <a:r>
              <a:rPr lang="en-US" sz="1400" b="1" i="1" dirty="0" smtClean="0">
                <a:latin typeface="Arial" pitchFamily="34" charset="0"/>
                <a:cs typeface="Arial" pitchFamily="34" charset="0"/>
              </a:rPr>
              <a:t>A </a:t>
            </a:r>
            <a:r>
              <a:rPr lang="en-US" sz="1400" b="1" i="1" dirty="0" smtClean="0">
                <a:solidFill>
                  <a:srgbClr val="FF0000"/>
                </a:solidFill>
                <a:latin typeface="Arial" pitchFamily="34" charset="0"/>
                <a:cs typeface="Arial" pitchFamily="34" charset="0"/>
              </a:rPr>
              <a:t>Squadron</a:t>
            </a:r>
            <a:r>
              <a:rPr lang="en-US" sz="1400" b="1" i="1" dirty="0" smtClean="0">
                <a:latin typeface="Arial" pitchFamily="34" charset="0"/>
                <a:cs typeface="Arial" pitchFamily="34" charset="0"/>
              </a:rPr>
              <a:t> that is: </a:t>
            </a:r>
          </a:p>
          <a:p>
            <a:pPr lvl="0" algn="ctr"/>
            <a:r>
              <a:rPr lang="en-US" sz="1400" b="1" i="1" dirty="0" smtClean="0">
                <a:latin typeface="Arial" pitchFamily="34" charset="0"/>
                <a:cs typeface="Arial" pitchFamily="34" charset="0"/>
              </a:rPr>
              <a:t>“Fast—Agile—Lethal”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17-Globemaster-III-166_0_preview.jpg"/>
          <p:cNvPicPr>
            <a:picLocks noChangeAspect="1"/>
          </p:cNvPicPr>
          <p:nvPr/>
        </p:nvPicPr>
        <p:blipFill>
          <a:blip r:embed="rId3" cstate="print"/>
          <a:stretch>
            <a:fillRect/>
          </a:stretch>
        </p:blipFill>
        <p:spPr>
          <a:xfrm>
            <a:off x="1" y="0"/>
            <a:ext cx="9144000" cy="6858000"/>
          </a:xfrm>
          <a:prstGeom prst="rect">
            <a:avLst/>
          </a:prstGeom>
          <a:ln>
            <a:solidFill>
              <a:schemeClr val="bg1"/>
            </a:solidFill>
          </a:ln>
          <a:effectLst>
            <a:outerShdw blurRad="63500" sx="102000" sy="102000" algn="ctr" rotWithShape="0">
              <a:schemeClr val="bg1">
                <a:alpha val="40000"/>
              </a:schemeClr>
            </a:outerShdw>
          </a:effectLst>
        </p:spPr>
      </p:pic>
      <p:sp>
        <p:nvSpPr>
          <p:cNvPr id="11" name="Rectangle 10"/>
          <p:cNvSpPr/>
          <p:nvPr/>
        </p:nvSpPr>
        <p:spPr>
          <a:xfrm>
            <a:off x="5334000" y="5966936"/>
            <a:ext cx="3810000" cy="738664"/>
          </a:xfrm>
          <a:prstGeom prst="rect">
            <a:avLst/>
          </a:prstGeom>
        </p:spPr>
        <p:txBody>
          <a:bodyPr wrap="square">
            <a:spAutoFit/>
          </a:bodyPr>
          <a:lstStyle/>
          <a:p>
            <a:r>
              <a:rPr lang="en-US" sz="1400" b="1" dirty="0" smtClean="0">
                <a:solidFill>
                  <a:schemeClr val="bg1"/>
                </a:solidFill>
                <a:latin typeface="Cambria" pitchFamily="18" charset="0"/>
              </a:rPr>
              <a:t>Leader development can’t start here, it begins now, is constant, and is the </a:t>
            </a:r>
            <a:r>
              <a:rPr lang="en-US" sz="1400" b="1" u="sng" dirty="0" smtClean="0">
                <a:solidFill>
                  <a:schemeClr val="bg1"/>
                </a:solidFill>
                <a:latin typeface="Cambria" pitchFamily="18" charset="0"/>
              </a:rPr>
              <a:t>most important </a:t>
            </a:r>
            <a:r>
              <a:rPr lang="en-US" sz="1400" b="1" dirty="0" smtClean="0">
                <a:solidFill>
                  <a:schemeClr val="bg1"/>
                </a:solidFill>
                <a:latin typeface="Cambria" pitchFamily="18" charset="0"/>
              </a:rPr>
              <a:t>thing we do.</a:t>
            </a:r>
            <a:endParaRPr lang="en-US" sz="1400" b="1" dirty="0">
              <a:solidFill>
                <a:schemeClr val="bg1"/>
              </a:solidFill>
              <a:latin typeface="Cambria" pitchFamily="18" charset="0"/>
            </a:endParaRPr>
          </a:p>
        </p:txBody>
      </p:sp>
      <p:sp>
        <p:nvSpPr>
          <p:cNvPr id="6" name="Oval 5"/>
          <p:cNvSpPr/>
          <p:nvPr/>
        </p:nvSpPr>
        <p:spPr>
          <a:xfrm>
            <a:off x="4572000" y="5943600"/>
            <a:ext cx="762000" cy="762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7F9814C0-CAF9-4252-9808-64BEFC5179DE}" type="slidenum">
              <a:rPr lang="en-US" smtClean="0"/>
              <a:pPr/>
              <a:t>27</a:t>
            </a:fld>
            <a:endParaRPr lang="en-US"/>
          </a:p>
        </p:txBody>
      </p:sp>
      <p:sp>
        <p:nvSpPr>
          <p:cNvPr id="7" name="Rectangle 6"/>
          <p:cNvSpPr/>
          <p:nvPr/>
        </p:nvSpPr>
        <p:spPr>
          <a:xfrm>
            <a:off x="1600200" y="0"/>
            <a:ext cx="6248400" cy="1200329"/>
          </a:xfrm>
          <a:prstGeom prst="rect">
            <a:avLst/>
          </a:prstGeom>
        </p:spPr>
        <p:txBody>
          <a:bodyPr wrap="square">
            <a:spAutoFit/>
          </a:bodyPr>
          <a:lstStyle/>
          <a:p>
            <a:pPr>
              <a:buNone/>
            </a:pPr>
            <a:r>
              <a:rPr lang="en-US" sz="2400" b="1" i="1" dirty="0" smtClean="0">
                <a:solidFill>
                  <a:schemeClr val="bg1"/>
                </a:solidFill>
                <a:latin typeface="Arial" pitchFamily="34" charset="0"/>
                <a:cs typeface="Arial" pitchFamily="34" charset="0"/>
              </a:rPr>
              <a:t>“The </a:t>
            </a:r>
            <a:r>
              <a:rPr lang="en-US" sz="2400" b="1" i="1" dirty="0" smtClean="0">
                <a:solidFill>
                  <a:srgbClr val="FFFF00"/>
                </a:solidFill>
                <a:latin typeface="Arial" pitchFamily="34" charset="0"/>
                <a:cs typeface="Arial" pitchFamily="34" charset="0"/>
              </a:rPr>
              <a:t>courage</a:t>
            </a:r>
            <a:r>
              <a:rPr lang="en-US" sz="2400" b="1" i="1" dirty="0" smtClean="0">
                <a:solidFill>
                  <a:schemeClr val="bg1"/>
                </a:solidFill>
                <a:latin typeface="Arial" pitchFamily="34" charset="0"/>
                <a:cs typeface="Arial" pitchFamily="34" charset="0"/>
              </a:rPr>
              <a:t> of a soldier is heightened by his knowledge of his profession.”                   	-</a:t>
            </a:r>
            <a:r>
              <a:rPr lang="en-US" sz="2400" b="1" i="1" dirty="0" err="1" smtClean="0">
                <a:solidFill>
                  <a:schemeClr val="bg1"/>
                </a:solidFill>
                <a:latin typeface="Arial" pitchFamily="34" charset="0"/>
                <a:cs typeface="Arial" pitchFamily="34" charset="0"/>
              </a:rPr>
              <a:t>Vegetius</a:t>
            </a:r>
            <a:r>
              <a:rPr lang="en-US" sz="2400" b="1" i="1" dirty="0" smtClean="0">
                <a:solidFill>
                  <a:schemeClr val="bg1"/>
                </a:solidFill>
                <a:latin typeface="Arial" pitchFamily="34" charset="0"/>
                <a:cs typeface="Arial" pitchFamily="34" charset="0"/>
              </a:rPr>
              <a:t> 378</a:t>
            </a:r>
            <a:endParaRPr lang="en-US" sz="2400" i="1" dirty="0" smtClean="0">
              <a:solidFill>
                <a:schemeClr val="bg1"/>
              </a:solidFill>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a:xfrm>
            <a:off x="457200" y="1586552"/>
            <a:ext cx="8229600" cy="1828800"/>
          </a:xfrm>
        </p:spPr>
        <p:txBody>
          <a:bodyPr>
            <a:noAutofit/>
          </a:bodyPr>
          <a:lstStyle/>
          <a:p>
            <a:pPr marL="0" indent="0">
              <a:buNone/>
            </a:pPr>
            <a:r>
              <a:rPr lang="en-US" sz="2800" b="1" dirty="0" smtClean="0"/>
              <a:t>The purpose of this briefing is to educate 2/3 Cavalry Regiment (CR) leadership on how we will approach leader development in Fiscal Year (FY) 2012.</a:t>
            </a:r>
            <a:endParaRPr lang="en-US" sz="2800" b="1" dirty="0"/>
          </a:p>
        </p:txBody>
      </p:sp>
      <p:sp>
        <p:nvSpPr>
          <p:cNvPr id="4" name="Rectangle 3"/>
          <p:cNvSpPr/>
          <p:nvPr/>
        </p:nvSpPr>
        <p:spPr>
          <a:xfrm>
            <a:off x="0" y="6396335"/>
            <a:ext cx="7391400" cy="461665"/>
          </a:xfrm>
          <a:prstGeom prst="rect">
            <a:avLst/>
          </a:prstGeom>
        </p:spPr>
        <p:txBody>
          <a:bodyPr wrap="square">
            <a:spAutoFit/>
          </a:bodyPr>
          <a:lstStyle/>
          <a:p>
            <a:pPr>
              <a:buNone/>
            </a:pPr>
            <a:r>
              <a:rPr lang="en-US" sz="1200" b="1" i="1" dirty="0" smtClean="0">
                <a:latin typeface="Arial" pitchFamily="34" charset="0"/>
                <a:cs typeface="Arial" pitchFamily="34" charset="0"/>
              </a:rPr>
              <a:t>“These commissions (as officers) will not make you leaders, they will merely make you officers.” Author Unknown circa 1919 </a:t>
            </a:r>
            <a:endParaRPr lang="en-US" sz="1200" i="1" dirty="0" smtClean="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F9814C0-CAF9-4252-9808-64BEFC5179DE}"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Preparation</a:t>
            </a:r>
            <a:endParaRPr lang="en-US" sz="4000" dirty="0"/>
          </a:p>
        </p:txBody>
      </p:sp>
      <p:sp>
        <p:nvSpPr>
          <p:cNvPr id="3" name="Content Placeholder 2"/>
          <p:cNvSpPr>
            <a:spLocks noGrp="1"/>
          </p:cNvSpPr>
          <p:nvPr>
            <p:ph idx="1"/>
          </p:nvPr>
        </p:nvSpPr>
        <p:spPr>
          <a:xfrm>
            <a:off x="3575050" y="273050"/>
            <a:ext cx="5568950" cy="5853113"/>
          </a:xfrm>
        </p:spPr>
        <p:txBody>
          <a:bodyPr>
            <a:normAutofit fontScale="92500" lnSpcReduction="10000"/>
          </a:bodyPr>
          <a:lstStyle/>
          <a:p>
            <a:pPr>
              <a:buNone/>
            </a:pPr>
            <a:r>
              <a:rPr lang="en-US" sz="1800" u="sng" dirty="0" smtClean="0"/>
              <a:t>Read:</a:t>
            </a:r>
          </a:p>
          <a:p>
            <a:r>
              <a:rPr lang="en-US" sz="1800" dirty="0" smtClean="0"/>
              <a:t>FM 7-0</a:t>
            </a:r>
            <a:r>
              <a:rPr lang="en-US" sz="1800" i="1" dirty="0" smtClean="0"/>
              <a:t> Training Units and Developing Leaders for Full Spectrum Operations</a:t>
            </a:r>
            <a:r>
              <a:rPr lang="en-US" sz="1800" dirty="0" smtClean="0"/>
              <a:t> (</a:t>
            </a:r>
            <a:r>
              <a:rPr lang="en-US" sz="1800" b="1" dirty="0" smtClean="0"/>
              <a:t>pages 2-1 through 2-8</a:t>
            </a:r>
            <a:r>
              <a:rPr lang="en-US" sz="1800" dirty="0" smtClean="0"/>
              <a:t>)</a:t>
            </a:r>
          </a:p>
          <a:p>
            <a:r>
              <a:rPr lang="en-US" sz="1800" dirty="0" smtClean="0"/>
              <a:t>FM 6-22, </a:t>
            </a:r>
            <a:r>
              <a:rPr lang="en-US" sz="1800" i="1" dirty="0" smtClean="0"/>
              <a:t>Army Leadership </a:t>
            </a:r>
            <a:r>
              <a:rPr lang="en-US" sz="1800" dirty="0" smtClean="0"/>
              <a:t>(</a:t>
            </a:r>
            <a:r>
              <a:rPr lang="en-US" sz="1800" b="1" dirty="0" smtClean="0"/>
              <a:t>Chapters 1-3</a:t>
            </a:r>
            <a:r>
              <a:rPr lang="en-US" sz="1800" dirty="0" smtClean="0"/>
              <a:t>)</a:t>
            </a:r>
          </a:p>
          <a:p>
            <a:r>
              <a:rPr lang="en-US" sz="1800" dirty="0" smtClean="0"/>
              <a:t>TRADOC Pam 525-3-0</a:t>
            </a:r>
            <a:r>
              <a:rPr lang="en-US" sz="1800" i="1" dirty="0" smtClean="0"/>
              <a:t>:  The Army Capstone Concept </a:t>
            </a:r>
            <a:r>
              <a:rPr lang="en-US" sz="1800" dirty="0" smtClean="0"/>
              <a:t>(</a:t>
            </a:r>
            <a:r>
              <a:rPr lang="en-US" sz="1800" b="1" dirty="0" smtClean="0"/>
              <a:t>Chapter 2</a:t>
            </a:r>
            <a:r>
              <a:rPr lang="en-US" sz="1800" dirty="0" smtClean="0"/>
              <a:t>)</a:t>
            </a:r>
          </a:p>
          <a:p>
            <a:r>
              <a:rPr lang="en-US" sz="1800" dirty="0" smtClean="0"/>
              <a:t>TRADOC Pam 525-3-1:  </a:t>
            </a:r>
            <a:r>
              <a:rPr lang="en-US" sz="1800" i="1" dirty="0" smtClean="0"/>
              <a:t>The U.S. Army Operating Concept  </a:t>
            </a:r>
            <a:r>
              <a:rPr lang="en-US" sz="1800" dirty="0" smtClean="0"/>
              <a:t>(</a:t>
            </a:r>
            <a:r>
              <a:rPr lang="en-US" sz="1800" b="1" dirty="0" smtClean="0"/>
              <a:t>Chapter 2 and 3</a:t>
            </a:r>
            <a:r>
              <a:rPr lang="en-US" sz="1800" dirty="0" smtClean="0"/>
              <a:t>)</a:t>
            </a:r>
          </a:p>
          <a:p>
            <a:r>
              <a:rPr lang="en-US" sz="1800" dirty="0" smtClean="0"/>
              <a:t>TRADOC Pam 525-3-3:  </a:t>
            </a:r>
            <a:r>
              <a:rPr lang="en-US" sz="1800" i="1" dirty="0" smtClean="0"/>
              <a:t>The U.S. Army Functional Concept for Mission Command </a:t>
            </a:r>
            <a:r>
              <a:rPr lang="en-US" sz="1800" dirty="0" smtClean="0"/>
              <a:t>(</a:t>
            </a:r>
            <a:r>
              <a:rPr lang="en-US" sz="1800" b="1" dirty="0" smtClean="0"/>
              <a:t>Chapter 2</a:t>
            </a:r>
            <a:r>
              <a:rPr lang="en-US" sz="1800" dirty="0" smtClean="0"/>
              <a:t>)</a:t>
            </a:r>
          </a:p>
          <a:p>
            <a:r>
              <a:rPr lang="en-US" sz="1800" dirty="0" smtClean="0"/>
              <a:t>TRADOC Pam 525-3-6:  </a:t>
            </a:r>
            <a:r>
              <a:rPr lang="en-US" sz="1800" i="1" dirty="0" smtClean="0"/>
              <a:t>The U.S. Army Functional Concept for Movement and Maneuver. </a:t>
            </a:r>
            <a:r>
              <a:rPr lang="en-US" sz="1800" dirty="0" smtClean="0"/>
              <a:t>(</a:t>
            </a:r>
            <a:r>
              <a:rPr lang="en-US" sz="1800" b="1" dirty="0" smtClean="0"/>
              <a:t>Chapter 2, Para 3-5</a:t>
            </a:r>
            <a:r>
              <a:rPr lang="en-US" sz="1800" dirty="0" smtClean="0"/>
              <a:t>) </a:t>
            </a:r>
          </a:p>
          <a:p>
            <a:r>
              <a:rPr lang="en-US" sz="1800" dirty="0" smtClean="0"/>
              <a:t>Army Health Promotion, Risk Reduction, Suicide Prevention Report 2010 (</a:t>
            </a:r>
            <a:r>
              <a:rPr lang="en-US" sz="1800" b="1" dirty="0" smtClean="0"/>
              <a:t>Chapter 3 “The Lost Art of Leadership in Garrison”</a:t>
            </a:r>
            <a:r>
              <a:rPr lang="en-US" sz="1800" dirty="0" smtClean="0"/>
              <a:t>).”</a:t>
            </a:r>
          </a:p>
          <a:p>
            <a:r>
              <a:rPr lang="en-US" sz="1800" dirty="0" smtClean="0"/>
              <a:t>Handout:  </a:t>
            </a:r>
            <a:r>
              <a:rPr lang="en-US" sz="1800" i="1" dirty="0" smtClean="0"/>
              <a:t>Leadership in Combat: An Historical Appraisal</a:t>
            </a:r>
          </a:p>
          <a:p>
            <a:r>
              <a:rPr lang="en-US" sz="1800" dirty="0" smtClean="0"/>
              <a:t>Handout:  </a:t>
            </a:r>
            <a:r>
              <a:rPr lang="en-US" sz="1800" i="1" dirty="0" err="1" smtClean="0"/>
              <a:t>Auftragstaktik</a:t>
            </a:r>
            <a:r>
              <a:rPr lang="en-US" sz="1800" i="1" dirty="0" smtClean="0"/>
              <a:t>:  Mission-Based Leadership</a:t>
            </a:r>
          </a:p>
          <a:p>
            <a:pPr>
              <a:buNone/>
            </a:pPr>
            <a:endParaRPr lang="en-US" sz="1800" u="sng" dirty="0" smtClean="0"/>
          </a:p>
          <a:p>
            <a:pPr>
              <a:buNone/>
            </a:pPr>
            <a:r>
              <a:rPr lang="en-US" sz="1800" u="sng" dirty="0" smtClean="0"/>
              <a:t>Bring:</a:t>
            </a:r>
          </a:p>
          <a:p>
            <a:pPr>
              <a:buNone/>
            </a:pPr>
            <a:r>
              <a:rPr lang="en-US" sz="1800" dirty="0" smtClean="0"/>
              <a:t>74</a:t>
            </a:r>
            <a:r>
              <a:rPr lang="en-US" sz="1800" baseline="30000" dirty="0" smtClean="0"/>
              <a:t>th</a:t>
            </a:r>
            <a:r>
              <a:rPr lang="en-US" sz="1800" dirty="0" smtClean="0"/>
              <a:t> Colonel of the Regiment’s Command Philosophy</a:t>
            </a:r>
          </a:p>
          <a:p>
            <a:pPr>
              <a:buNone/>
            </a:pPr>
            <a:endParaRPr lang="en-US" sz="1800" dirty="0" smtClean="0"/>
          </a:p>
          <a:p>
            <a:pPr>
              <a:buNone/>
            </a:pPr>
            <a:endParaRPr lang="en-US" sz="1800" dirty="0" smtClean="0"/>
          </a:p>
          <a:p>
            <a:endParaRPr lang="en-US" sz="1800" dirty="0" smtClean="0"/>
          </a:p>
          <a:p>
            <a:endParaRPr lang="en-US" dirty="0"/>
          </a:p>
        </p:txBody>
      </p:sp>
      <p:sp>
        <p:nvSpPr>
          <p:cNvPr id="4" name="Text Placeholder 3"/>
          <p:cNvSpPr>
            <a:spLocks noGrp="1"/>
          </p:cNvSpPr>
          <p:nvPr>
            <p:ph type="body" sz="half" idx="2"/>
          </p:nvPr>
        </p:nvSpPr>
        <p:spPr>
          <a:xfrm>
            <a:off x="457200" y="1435101"/>
            <a:ext cx="3008313" cy="927100"/>
          </a:xfrm>
        </p:spPr>
        <p:txBody>
          <a:bodyPr/>
          <a:lstStyle/>
          <a:p>
            <a:r>
              <a:rPr lang="en-US" dirty="0" smtClean="0"/>
              <a:t>All attendees will read and be prepared to discuss the following  material.  </a:t>
            </a:r>
            <a:endParaRPr lang="en-US" dirty="0"/>
          </a:p>
        </p:txBody>
      </p:sp>
      <p:sp>
        <p:nvSpPr>
          <p:cNvPr id="5" name="Slide Number Placeholder 4"/>
          <p:cNvSpPr>
            <a:spLocks noGrp="1"/>
          </p:cNvSpPr>
          <p:nvPr>
            <p:ph type="sldNum" sz="quarter" idx="12"/>
          </p:nvPr>
        </p:nvSpPr>
        <p:spPr/>
        <p:txBody>
          <a:bodyPr/>
          <a:lstStyle/>
          <a:p>
            <a:fld id="{7F9814C0-CAF9-4252-9808-64BEFC5179DE}" type="slidenum">
              <a:rPr lang="en-US" smtClean="0"/>
              <a:pPr/>
              <a:t>4</a:t>
            </a:fld>
            <a:endParaRPr lang="en-US"/>
          </a:p>
        </p:txBody>
      </p:sp>
      <p:sp>
        <p:nvSpPr>
          <p:cNvPr id="6" name="Rectangle 5"/>
          <p:cNvSpPr/>
          <p:nvPr/>
        </p:nvSpPr>
        <p:spPr>
          <a:xfrm>
            <a:off x="0" y="6396335"/>
            <a:ext cx="7696200" cy="461665"/>
          </a:xfrm>
          <a:prstGeom prst="rect">
            <a:avLst/>
          </a:prstGeom>
        </p:spPr>
        <p:txBody>
          <a:bodyPr wrap="square">
            <a:spAutoFit/>
          </a:bodyPr>
          <a:lstStyle/>
          <a:p>
            <a:r>
              <a:rPr lang="en-US" sz="1200" b="1" i="1" dirty="0" smtClean="0">
                <a:latin typeface="Arial" pitchFamily="34" charset="0"/>
                <a:cs typeface="Arial" pitchFamily="34" charset="0"/>
              </a:rPr>
              <a:t>“A leader may be the most knowledgeable person in the world, but if the players on his team cannot translate that knowledge into action, it means nothing.”  Coach K.</a:t>
            </a:r>
            <a:endParaRPr lang="en-US" sz="1200" i="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References</a:t>
            </a:r>
            <a:endParaRPr lang="en-US" sz="4000" dirty="0"/>
          </a:p>
        </p:txBody>
      </p:sp>
      <p:sp>
        <p:nvSpPr>
          <p:cNvPr id="3" name="Content Placeholder 2"/>
          <p:cNvSpPr>
            <a:spLocks noGrp="1"/>
          </p:cNvSpPr>
          <p:nvPr>
            <p:ph idx="1"/>
          </p:nvPr>
        </p:nvSpPr>
        <p:spPr>
          <a:xfrm>
            <a:off x="3575050" y="273050"/>
            <a:ext cx="5568950" cy="5853113"/>
          </a:xfrm>
        </p:spPr>
        <p:txBody>
          <a:bodyPr>
            <a:normAutofit/>
          </a:bodyPr>
          <a:lstStyle/>
          <a:p>
            <a:r>
              <a:rPr lang="en-US" sz="1800" dirty="0" smtClean="0"/>
              <a:t>FM 7-0, </a:t>
            </a:r>
            <a:r>
              <a:rPr lang="en-US" sz="1800" i="1" dirty="0" smtClean="0"/>
              <a:t>Training Units and Developing Leaders for Full Spectrum Operations</a:t>
            </a:r>
          </a:p>
          <a:p>
            <a:r>
              <a:rPr lang="en-US" sz="1800" dirty="0" smtClean="0"/>
              <a:t>FM 6-22, </a:t>
            </a:r>
            <a:r>
              <a:rPr lang="en-US" sz="1800" i="1" dirty="0" smtClean="0"/>
              <a:t>Army Leadership</a:t>
            </a:r>
          </a:p>
          <a:p>
            <a:r>
              <a:rPr lang="en-US" sz="1800" dirty="0" smtClean="0"/>
              <a:t>TRADOC Pam 525-3-0</a:t>
            </a:r>
            <a:r>
              <a:rPr lang="en-US" sz="1800" i="1" dirty="0" smtClean="0"/>
              <a:t>:  The Army Capstone Concept</a:t>
            </a:r>
          </a:p>
          <a:p>
            <a:r>
              <a:rPr lang="en-US" sz="1800" dirty="0" smtClean="0"/>
              <a:t>TRADOC Pam 525-3-1:  </a:t>
            </a:r>
            <a:r>
              <a:rPr lang="en-US" sz="1800" i="1" dirty="0" smtClean="0"/>
              <a:t>The U.S. Army Operating Concept</a:t>
            </a:r>
          </a:p>
          <a:p>
            <a:r>
              <a:rPr lang="en-US" sz="1800" dirty="0" smtClean="0"/>
              <a:t>Chapter 3 “The Lost Art of Leadership in Garrison” of the “Army Health Promotion, Risk Reduction, Suicide Prevention Report 2010”</a:t>
            </a:r>
          </a:p>
          <a:p>
            <a:r>
              <a:rPr lang="en-US" sz="1800" dirty="0" smtClean="0"/>
              <a:t>Forces Command Training and Leader Development Guidance—Fiscal Year 2011-2012, 20 Oct 2010</a:t>
            </a:r>
          </a:p>
          <a:p>
            <a:r>
              <a:rPr lang="en-US" sz="1800" dirty="0" smtClean="0"/>
              <a:t>III Corps FY 12 Annual Training Guidance (ATG)</a:t>
            </a:r>
          </a:p>
          <a:p>
            <a:r>
              <a:rPr lang="en-US" sz="1800" dirty="0" smtClean="0"/>
              <a:t>Phantom 6 Command Philosophy, Imperatives</a:t>
            </a:r>
          </a:p>
          <a:p>
            <a:r>
              <a:rPr lang="en-US" sz="1800" dirty="0" smtClean="0"/>
              <a:t>3d Cavalry Regiment  FY 12 ATG</a:t>
            </a:r>
          </a:p>
          <a:p>
            <a:r>
              <a:rPr lang="en-US" sz="1800" dirty="0" smtClean="0"/>
              <a:t>74</a:t>
            </a:r>
            <a:r>
              <a:rPr lang="en-US" sz="1800" baseline="30000" dirty="0" smtClean="0"/>
              <a:t>th</a:t>
            </a:r>
            <a:r>
              <a:rPr lang="en-US" sz="1800" dirty="0" smtClean="0"/>
              <a:t> Colonel’s Command Philosophy</a:t>
            </a:r>
          </a:p>
          <a:p>
            <a:r>
              <a:rPr lang="en-US" sz="1800" dirty="0" smtClean="0"/>
              <a:t>Center for Army Leadership:  </a:t>
            </a:r>
            <a:r>
              <a:rPr lang="en-US" sz="1800" dirty="0" smtClean="0">
                <a:hlinkClick r:id="rId2"/>
              </a:rPr>
              <a:t>http://usacac.army.mil/cac2/CAL/index.asp</a:t>
            </a:r>
            <a:endParaRPr lang="en-US" sz="1800" dirty="0" smtClean="0"/>
          </a:p>
          <a:p>
            <a:endParaRPr lang="en-US" sz="1800" dirty="0" smtClean="0"/>
          </a:p>
          <a:p>
            <a:endParaRPr lang="en-US" dirty="0"/>
          </a:p>
        </p:txBody>
      </p:sp>
      <p:sp>
        <p:nvSpPr>
          <p:cNvPr id="4" name="Text Placeholder 3"/>
          <p:cNvSpPr>
            <a:spLocks noGrp="1"/>
          </p:cNvSpPr>
          <p:nvPr>
            <p:ph type="body" sz="half" idx="2"/>
          </p:nvPr>
        </p:nvSpPr>
        <p:spPr>
          <a:xfrm>
            <a:off x="457200" y="1435101"/>
            <a:ext cx="3008313" cy="1079500"/>
          </a:xfrm>
        </p:spPr>
        <p:txBody>
          <a:bodyPr/>
          <a:lstStyle/>
          <a:p>
            <a:r>
              <a:rPr lang="en-US" dirty="0" smtClean="0"/>
              <a:t>Use the following material to deepen your understanding of the topics presented and as starting points for self-development.  </a:t>
            </a:r>
            <a:endParaRPr lang="en-US" dirty="0"/>
          </a:p>
        </p:txBody>
      </p:sp>
      <p:sp>
        <p:nvSpPr>
          <p:cNvPr id="5" name="Slide Number Placeholder 4"/>
          <p:cNvSpPr>
            <a:spLocks noGrp="1"/>
          </p:cNvSpPr>
          <p:nvPr>
            <p:ph type="sldNum" sz="quarter" idx="12"/>
          </p:nvPr>
        </p:nvSpPr>
        <p:spPr/>
        <p:txBody>
          <a:bodyPr/>
          <a:lstStyle/>
          <a:p>
            <a:fld id="{7F9814C0-CAF9-4252-9808-64BEFC5179DE}" type="slidenum">
              <a:rPr lang="en-US" smtClean="0"/>
              <a:pPr/>
              <a:t>5</a:t>
            </a:fld>
            <a:endParaRPr lang="en-US"/>
          </a:p>
        </p:txBody>
      </p:sp>
      <p:sp>
        <p:nvSpPr>
          <p:cNvPr id="6" name="Rectangle 5"/>
          <p:cNvSpPr/>
          <p:nvPr/>
        </p:nvSpPr>
        <p:spPr>
          <a:xfrm>
            <a:off x="0" y="6562923"/>
            <a:ext cx="7696200" cy="276999"/>
          </a:xfrm>
          <a:prstGeom prst="rect">
            <a:avLst/>
          </a:prstGeom>
        </p:spPr>
        <p:txBody>
          <a:bodyPr wrap="square">
            <a:spAutoFit/>
          </a:bodyPr>
          <a:lstStyle/>
          <a:p>
            <a:pPr>
              <a:buNone/>
            </a:pPr>
            <a:r>
              <a:rPr lang="en-US" sz="1200" b="1" i="1" dirty="0" smtClean="0">
                <a:latin typeface="Arial" pitchFamily="34" charset="0"/>
                <a:cs typeface="Arial" pitchFamily="34" charset="0"/>
              </a:rPr>
              <a:t>“No man is a leader until his appointment is ratified in the minds and hearts of his men.”  Anonymous</a:t>
            </a:r>
            <a:endParaRPr lang="en-US" sz="1200" i="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Guidance</a:t>
            </a:r>
            <a:endParaRPr lang="en-US" sz="4000" dirty="0"/>
          </a:p>
        </p:txBody>
      </p:sp>
      <p:sp>
        <p:nvSpPr>
          <p:cNvPr id="3" name="Content Placeholder 2"/>
          <p:cNvSpPr>
            <a:spLocks noGrp="1"/>
          </p:cNvSpPr>
          <p:nvPr>
            <p:ph idx="1"/>
          </p:nvPr>
        </p:nvSpPr>
        <p:spPr>
          <a:xfrm>
            <a:off x="3575050" y="457200"/>
            <a:ext cx="5568950" cy="2971800"/>
          </a:xfrm>
        </p:spPr>
        <p:txBody>
          <a:bodyPr>
            <a:noAutofit/>
          </a:bodyPr>
          <a:lstStyle/>
          <a:p>
            <a:r>
              <a:rPr lang="en-US" sz="1800" dirty="0" smtClean="0"/>
              <a:t>III Corps Commander:  </a:t>
            </a:r>
            <a:r>
              <a:rPr lang="en-US" sz="1800" b="1" i="1" dirty="0" smtClean="0"/>
              <a:t>“Commanders will implement robust leader development programs.”</a:t>
            </a:r>
          </a:p>
          <a:p>
            <a:endParaRPr lang="en-US" sz="1800" dirty="0" smtClean="0"/>
          </a:p>
          <a:p>
            <a:r>
              <a:rPr lang="en-US" sz="1800" dirty="0" smtClean="0"/>
              <a:t>74</a:t>
            </a:r>
            <a:r>
              <a:rPr lang="en-US" sz="1800" baseline="30000" dirty="0" smtClean="0"/>
              <a:t>th</a:t>
            </a:r>
            <a:r>
              <a:rPr lang="en-US" sz="1800" dirty="0" smtClean="0"/>
              <a:t> Colonel of the Regiment: </a:t>
            </a:r>
            <a:r>
              <a:rPr lang="en-US" sz="1800" b="1" dirty="0" smtClean="0"/>
              <a:t> “</a:t>
            </a:r>
            <a:r>
              <a:rPr lang="en-US" sz="1800" b="1" i="1" dirty="0" smtClean="0"/>
              <a:t>We grow adaptive leaders.  This is our #1 mission.”</a:t>
            </a:r>
          </a:p>
          <a:p>
            <a:endParaRPr lang="en-US" sz="1800" b="1" i="1" dirty="0" smtClean="0"/>
          </a:p>
          <a:p>
            <a:r>
              <a:rPr lang="en-US" sz="1800" dirty="0" smtClean="0"/>
              <a:t>Sabre 6 ‘Three Knows:’</a:t>
            </a:r>
          </a:p>
          <a:p>
            <a:pPr lvl="1"/>
            <a:r>
              <a:rPr lang="en-US" sz="1600" b="1" i="1" dirty="0" smtClean="0"/>
              <a:t>Know your job.</a:t>
            </a:r>
          </a:p>
          <a:p>
            <a:pPr lvl="1"/>
            <a:r>
              <a:rPr lang="en-US" sz="1600" b="1" i="1" dirty="0" smtClean="0"/>
              <a:t>Know your people.</a:t>
            </a:r>
          </a:p>
          <a:p>
            <a:pPr lvl="1"/>
            <a:r>
              <a:rPr lang="en-US" sz="1600" b="1" i="1" dirty="0" smtClean="0"/>
              <a:t>Know, set, and enforce standards.  </a:t>
            </a:r>
          </a:p>
          <a:p>
            <a:pPr lvl="1"/>
            <a:endParaRPr lang="en-US" sz="1400" b="1" i="1" dirty="0" smtClean="0"/>
          </a:p>
          <a:p>
            <a:endParaRPr lang="en-US" sz="1800" dirty="0" smtClean="0"/>
          </a:p>
          <a:p>
            <a:endParaRPr lang="en-US" sz="1800" dirty="0" smtClean="0"/>
          </a:p>
          <a:p>
            <a:endParaRPr lang="en-US" sz="1800" dirty="0"/>
          </a:p>
        </p:txBody>
      </p:sp>
      <p:sp>
        <p:nvSpPr>
          <p:cNvPr id="4" name="Text Placeholder 3"/>
          <p:cNvSpPr>
            <a:spLocks noGrp="1"/>
          </p:cNvSpPr>
          <p:nvPr>
            <p:ph type="body" sz="half" idx="2"/>
          </p:nvPr>
        </p:nvSpPr>
        <p:spPr>
          <a:xfrm>
            <a:off x="457200" y="1435101"/>
            <a:ext cx="3008313" cy="546100"/>
          </a:xfrm>
        </p:spPr>
        <p:txBody>
          <a:bodyPr/>
          <a:lstStyle/>
          <a:p>
            <a:r>
              <a:rPr lang="en-US" dirty="0" smtClean="0"/>
              <a:t>Our target and left and right limits.</a:t>
            </a:r>
            <a:endParaRPr lang="en-US" dirty="0"/>
          </a:p>
        </p:txBody>
      </p:sp>
      <p:sp>
        <p:nvSpPr>
          <p:cNvPr id="5" name="Slide Number Placeholder 4"/>
          <p:cNvSpPr>
            <a:spLocks noGrp="1"/>
          </p:cNvSpPr>
          <p:nvPr>
            <p:ph type="sldNum" sz="quarter" idx="12"/>
          </p:nvPr>
        </p:nvSpPr>
        <p:spPr/>
        <p:txBody>
          <a:bodyPr/>
          <a:lstStyle/>
          <a:p>
            <a:fld id="{7F9814C0-CAF9-4252-9808-64BEFC5179DE}" type="slidenum">
              <a:rPr lang="en-US" smtClean="0"/>
              <a:pPr/>
              <a:t>6</a:t>
            </a:fld>
            <a:endParaRPr lang="en-US"/>
          </a:p>
        </p:txBody>
      </p:sp>
      <p:sp>
        <p:nvSpPr>
          <p:cNvPr id="6" name="Rectangle 5"/>
          <p:cNvSpPr/>
          <p:nvPr/>
        </p:nvSpPr>
        <p:spPr>
          <a:xfrm>
            <a:off x="0" y="6562923"/>
            <a:ext cx="6781800" cy="276999"/>
          </a:xfrm>
          <a:prstGeom prst="rect">
            <a:avLst/>
          </a:prstGeom>
        </p:spPr>
        <p:txBody>
          <a:bodyPr wrap="square">
            <a:spAutoFit/>
          </a:bodyPr>
          <a:lstStyle/>
          <a:p>
            <a:pPr>
              <a:buNone/>
            </a:pPr>
            <a:r>
              <a:rPr lang="en-US" sz="1200" b="1" i="1" dirty="0" smtClean="0">
                <a:latin typeface="Arial" pitchFamily="34" charset="0"/>
                <a:cs typeface="Arial" pitchFamily="34" charset="0"/>
              </a:rPr>
              <a:t>“There are no bad troops; there are only bad leaders.” BG S.L.A Marshall</a:t>
            </a:r>
            <a:endParaRPr lang="en-US" sz="1200" i="1" dirty="0" smtClean="0">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381000" y="1905000"/>
            <a:ext cx="2819400" cy="2114550"/>
          </a:xfrm>
          <a:prstGeom prst="rect">
            <a:avLst/>
          </a:prstGeom>
          <a:noFill/>
          <a:ln w="9525">
            <a:solidFill>
              <a:schemeClr val="tx1"/>
            </a:solidFill>
            <a:miter lim="800000"/>
            <a:headEnd/>
            <a:tailEnd/>
          </a:ln>
          <a:effectLst>
            <a:outerShdw blurRad="63500" sx="102000" sy="102000" algn="ctr" rotWithShape="0">
              <a:prstClr val="black">
                <a:alpha val="40000"/>
              </a:prstClr>
            </a:outerShdw>
          </a:effectLst>
        </p:spPr>
      </p:pic>
      <p:sp>
        <p:nvSpPr>
          <p:cNvPr id="8" name="Oval 7"/>
          <p:cNvSpPr/>
          <p:nvPr/>
        </p:nvSpPr>
        <p:spPr>
          <a:xfrm>
            <a:off x="1143000" y="2911366"/>
            <a:ext cx="12954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Elbow Connector 9"/>
          <p:cNvCxnSpPr>
            <a:stCxn id="8" idx="6"/>
            <a:endCxn id="3" idx="1"/>
          </p:cNvCxnSpPr>
          <p:nvPr/>
        </p:nvCxnSpPr>
        <p:spPr>
          <a:xfrm flipV="1">
            <a:off x="2438400" y="1943100"/>
            <a:ext cx="1136650" cy="1120666"/>
          </a:xfrm>
          <a:prstGeom prst="bentConnector3">
            <a:avLst>
              <a:gd name="adj1" fmla="val 83288"/>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3" cstate="print"/>
          <a:srcRect/>
          <a:stretch>
            <a:fillRect/>
          </a:stretch>
        </p:blipFill>
        <p:spPr bwMode="auto">
          <a:xfrm>
            <a:off x="381000" y="4112170"/>
            <a:ext cx="2819400" cy="2114550"/>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p:spPr>
      </p:pic>
      <p:sp>
        <p:nvSpPr>
          <p:cNvPr id="19" name="Oval 18"/>
          <p:cNvSpPr/>
          <p:nvPr/>
        </p:nvSpPr>
        <p:spPr>
          <a:xfrm>
            <a:off x="1371600" y="4648200"/>
            <a:ext cx="838200"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Elbow Connector 19"/>
          <p:cNvCxnSpPr>
            <a:stCxn id="19" idx="6"/>
          </p:cNvCxnSpPr>
          <p:nvPr/>
        </p:nvCxnSpPr>
        <p:spPr>
          <a:xfrm flipV="1">
            <a:off x="2209800" y="2819400"/>
            <a:ext cx="1295400" cy="1943100"/>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733800" y="4419600"/>
            <a:ext cx="5029200" cy="1371600"/>
          </a:xfrm>
          <a:prstGeom prst="rect">
            <a:avLst/>
          </a:prstGeom>
          <a:solidFill>
            <a:schemeClr val="bg1"/>
          </a:solidFill>
          <a:ln>
            <a:solidFill>
              <a:schemeClr val="tx1"/>
            </a:solidFill>
          </a:ln>
          <a:effectLst>
            <a:outerShdw blurRad="63500" sx="102000" sy="102000" algn="ctr" rotWithShape="0">
              <a:prstClr val="black">
                <a:alpha val="40000"/>
              </a:prstClr>
            </a:outerShdw>
          </a:effectLst>
        </p:spPr>
        <p:txBody>
          <a:bodyPr wrap="square" anchor="ctr">
            <a:noAutofit/>
          </a:bodyPr>
          <a:lstStyle/>
          <a:p>
            <a:pPr algn="ctr"/>
            <a:r>
              <a:rPr lang="en-US" sz="2800" b="1" i="1" dirty="0" smtClean="0">
                <a:solidFill>
                  <a:srgbClr val="FF0000"/>
                </a:solidFill>
                <a:latin typeface="Arial" pitchFamily="34" charset="0"/>
                <a:cs typeface="Arial" pitchFamily="34" charset="0"/>
              </a:rPr>
              <a:t>Leaders</a:t>
            </a:r>
            <a:r>
              <a:rPr lang="en-US" sz="2800" b="1" i="1" dirty="0" smtClean="0">
                <a:latin typeface="Arial" pitchFamily="34" charset="0"/>
                <a:cs typeface="Arial" pitchFamily="34" charset="0"/>
              </a:rPr>
              <a:t> that have:</a:t>
            </a:r>
          </a:p>
          <a:p>
            <a:pPr algn="ctr"/>
            <a:r>
              <a:rPr lang="en-US" sz="2800" b="1" i="1" dirty="0" smtClean="0">
                <a:latin typeface="Arial" pitchFamily="34" charset="0"/>
                <a:cs typeface="Arial" pitchFamily="34" charset="0"/>
              </a:rPr>
              <a:t>“Disciplined Initiative”</a:t>
            </a:r>
            <a:endParaRPr lang="en-US" sz="2800" b="1" i="1" dirty="0">
              <a:latin typeface="Arial" pitchFamily="34" charset="0"/>
              <a:cs typeface="Arial" pitchFamily="34" charset="0"/>
            </a:endParaRPr>
          </a:p>
        </p:txBody>
      </p:sp>
      <p:cxnSp>
        <p:nvCxnSpPr>
          <p:cNvPr id="29" name="Elbow Connector 19"/>
          <p:cNvCxnSpPr>
            <a:stCxn id="35" idx="6"/>
            <a:endCxn id="24" idx="1"/>
          </p:cNvCxnSpPr>
          <p:nvPr/>
        </p:nvCxnSpPr>
        <p:spPr>
          <a:xfrm flipV="1">
            <a:off x="1905000" y="5105400"/>
            <a:ext cx="1828800" cy="762000"/>
          </a:xfrm>
          <a:prstGeom prst="bentConnector3">
            <a:avLst>
              <a:gd name="adj1" fmla="val 8793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838200" y="5715000"/>
            <a:ext cx="1066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3392488" cy="1362075"/>
          </a:xfrm>
        </p:spPr>
        <p:txBody>
          <a:bodyPr>
            <a:normAutofit/>
          </a:bodyPr>
          <a:lstStyle/>
          <a:p>
            <a:r>
              <a:rPr lang="en-US" sz="3600" dirty="0" smtClean="0"/>
              <a:t>Lesson #1</a:t>
            </a:r>
            <a:endParaRPr lang="en-US" sz="3600" dirty="0"/>
          </a:p>
        </p:txBody>
      </p:sp>
      <p:sp>
        <p:nvSpPr>
          <p:cNvPr id="3" name="Text Placeholder 2"/>
          <p:cNvSpPr>
            <a:spLocks noGrp="1"/>
          </p:cNvSpPr>
          <p:nvPr>
            <p:ph type="body" idx="1"/>
          </p:nvPr>
        </p:nvSpPr>
        <p:spPr/>
        <p:txBody>
          <a:bodyPr/>
          <a:lstStyle/>
          <a:p>
            <a:r>
              <a:rPr lang="en-US" dirty="0" smtClean="0"/>
              <a:t>Are we ready?</a:t>
            </a:r>
            <a:endParaRPr lang="en-US" dirty="0"/>
          </a:p>
        </p:txBody>
      </p:sp>
      <p:sp>
        <p:nvSpPr>
          <p:cNvPr id="4" name="Rectangle 3"/>
          <p:cNvSpPr/>
          <p:nvPr/>
        </p:nvSpPr>
        <p:spPr>
          <a:xfrm>
            <a:off x="0" y="6396335"/>
            <a:ext cx="7848600" cy="461665"/>
          </a:xfrm>
          <a:prstGeom prst="rect">
            <a:avLst/>
          </a:prstGeom>
        </p:spPr>
        <p:txBody>
          <a:bodyPr wrap="square">
            <a:spAutoFit/>
          </a:bodyPr>
          <a:lstStyle/>
          <a:p>
            <a:pPr>
              <a:buNone/>
            </a:pPr>
            <a:r>
              <a:rPr lang="en-US" sz="1200" b="1" i="1" dirty="0" smtClean="0">
                <a:latin typeface="Arial" pitchFamily="34" charset="0"/>
                <a:cs typeface="Arial" pitchFamily="34" charset="0"/>
              </a:rPr>
              <a:t>“Don’t begrudge the time you spend developing, coaching, and helping your people to grow so they can carry on when you’re gone.  It’s one of the best signs of good leadership.” Bernard Baruch</a:t>
            </a:r>
            <a:endParaRPr lang="en-US" sz="1200" i="1" dirty="0" smtClean="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F9814C0-CAF9-4252-9808-64BEFC5179DE}" type="slidenum">
              <a:rPr lang="en-US" smtClean="0"/>
              <a:pPr/>
              <a:t>7</a:t>
            </a:fld>
            <a:endParaRPr lang="en-US"/>
          </a:p>
        </p:txBody>
      </p:sp>
      <p:pic>
        <p:nvPicPr>
          <p:cNvPr id="8" name="Picture 7" descr="stryker loading 2.jpg"/>
          <p:cNvPicPr>
            <a:picLocks noChangeAspect="1"/>
          </p:cNvPicPr>
          <p:nvPr/>
        </p:nvPicPr>
        <p:blipFill>
          <a:blip r:embed="rId2" cstate="print"/>
          <a:stretch>
            <a:fillRect/>
          </a:stretch>
        </p:blipFill>
        <p:spPr>
          <a:xfrm>
            <a:off x="3063766" y="225970"/>
            <a:ext cx="5851133" cy="3886200"/>
          </a:xfrm>
          <a:prstGeom prst="rect">
            <a:avLst/>
          </a:prstGeom>
          <a:ln w="12700">
            <a:solidFill>
              <a:schemeClr val="tx1"/>
            </a:solidFill>
          </a:ln>
          <a:effectLst>
            <a:outerShdw blurRad="635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038600" cy="457200"/>
          </a:xfrm>
        </p:spPr>
        <p:txBody>
          <a:bodyPr>
            <a:noAutofit/>
          </a:bodyPr>
          <a:lstStyle/>
          <a:p>
            <a:pPr algn="l"/>
            <a:r>
              <a:rPr lang="en-US" sz="2400" dirty="0" smtClean="0"/>
              <a:t>Out front and unafraid…?!</a:t>
            </a:r>
            <a:endParaRPr lang="en-US" sz="2400" dirty="0"/>
          </a:p>
        </p:txBody>
      </p:sp>
      <p:sp>
        <p:nvSpPr>
          <p:cNvPr id="3" name="Slide Number Placeholder 2"/>
          <p:cNvSpPr>
            <a:spLocks noGrp="1"/>
          </p:cNvSpPr>
          <p:nvPr>
            <p:ph type="sldNum" sz="quarter" idx="12"/>
          </p:nvPr>
        </p:nvSpPr>
        <p:spPr/>
        <p:txBody>
          <a:bodyPr/>
          <a:lstStyle/>
          <a:p>
            <a:fld id="{7F9814C0-CAF9-4252-9808-64BEFC5179DE}" type="slidenum">
              <a:rPr lang="en-US" smtClean="0"/>
              <a:pPr/>
              <a:t>8</a:t>
            </a:fld>
            <a:endParaRPr lang="en-US"/>
          </a:p>
        </p:txBody>
      </p:sp>
      <p:sp>
        <p:nvSpPr>
          <p:cNvPr id="5" name="TextBox 4"/>
          <p:cNvSpPr txBox="1"/>
          <p:nvPr/>
        </p:nvSpPr>
        <p:spPr>
          <a:xfrm>
            <a:off x="117144" y="367352"/>
            <a:ext cx="2514600" cy="369332"/>
          </a:xfrm>
          <a:prstGeom prst="rect">
            <a:avLst/>
          </a:prstGeom>
          <a:noFill/>
        </p:spPr>
        <p:txBody>
          <a:bodyPr wrap="square" rtlCol="0">
            <a:spAutoFit/>
          </a:bodyPr>
          <a:lstStyle/>
          <a:p>
            <a:r>
              <a:rPr lang="en-US" dirty="0" smtClean="0"/>
              <a:t>Situation:  see handout  </a:t>
            </a:r>
            <a:endParaRPr lang="en-US" dirty="0"/>
          </a:p>
        </p:txBody>
      </p:sp>
      <p:pic>
        <p:nvPicPr>
          <p:cNvPr id="7" name="Picture 6" descr="ly-map.gif"/>
          <p:cNvPicPr>
            <a:picLocks noChangeAspect="1"/>
          </p:cNvPicPr>
          <p:nvPr/>
        </p:nvPicPr>
        <p:blipFill>
          <a:blip r:embed="rId3" cstate="print"/>
          <a:stretch>
            <a:fillRect/>
          </a:stretch>
        </p:blipFill>
        <p:spPr>
          <a:xfrm>
            <a:off x="6553200" y="3962400"/>
            <a:ext cx="2438400" cy="2624254"/>
          </a:xfrm>
          <a:prstGeom prst="rect">
            <a:avLst/>
          </a:prstGeom>
          <a:ln w="12700">
            <a:solidFill>
              <a:schemeClr val="tx1"/>
            </a:solidFill>
          </a:ln>
          <a:effectLst>
            <a:outerShdw blurRad="63500" sx="102000" sy="102000" algn="ctr" rotWithShape="0">
              <a:prstClr val="black">
                <a:alpha val="40000"/>
              </a:prstClr>
            </a:outerShdw>
          </a:effectLst>
        </p:spPr>
      </p:pic>
      <p:cxnSp>
        <p:nvCxnSpPr>
          <p:cNvPr id="9" name="Straight Connector 8"/>
          <p:cNvCxnSpPr>
            <a:stCxn id="1026" idx="2"/>
            <a:endCxn id="14" idx="1"/>
          </p:cNvCxnSpPr>
          <p:nvPr/>
        </p:nvCxnSpPr>
        <p:spPr>
          <a:xfrm>
            <a:off x="6858000" y="3894000"/>
            <a:ext cx="1357952" cy="182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14" idx="3"/>
          </p:cNvCxnSpPr>
          <p:nvPr/>
        </p:nvCxnSpPr>
        <p:spPr>
          <a:xfrm flipH="1">
            <a:off x="8727744" y="3886200"/>
            <a:ext cx="263856" cy="1828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8215952" y="5562600"/>
            <a:ext cx="511792" cy="3048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cstate="print"/>
          <a:srcRect l="35354" t="29167" r="781" b="8333"/>
          <a:stretch>
            <a:fillRect/>
          </a:stretch>
        </p:blipFill>
        <p:spPr bwMode="auto">
          <a:xfrm>
            <a:off x="4724400" y="762000"/>
            <a:ext cx="4267200" cy="3132000"/>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p:spPr>
      </p:pic>
      <p:pic>
        <p:nvPicPr>
          <p:cNvPr id="10" name="Picture 9" descr="sgsketch.gif"/>
          <p:cNvPicPr>
            <a:picLocks noChangeAspect="1"/>
          </p:cNvPicPr>
          <p:nvPr/>
        </p:nvPicPr>
        <p:blipFill>
          <a:blip r:embed="rId5" cstate="print"/>
          <a:stretch>
            <a:fillRect/>
          </a:stretch>
        </p:blipFill>
        <p:spPr>
          <a:xfrm>
            <a:off x="191088" y="762000"/>
            <a:ext cx="4380912" cy="5943600"/>
          </a:xfrm>
          <a:prstGeom prst="rect">
            <a:avLst/>
          </a:prstGeom>
          <a:ln>
            <a:solidFill>
              <a:schemeClr val="tx1"/>
            </a:solidFill>
          </a:ln>
          <a:effectLst>
            <a:outerShdw blurRad="63500" sx="102000" sy="102000" algn="ctr" rotWithShape="0">
              <a:prstClr val="black">
                <a:alpha val="40000"/>
              </a:prstClr>
            </a:outerShdw>
          </a:effectLst>
        </p:spPr>
      </p:pic>
      <p:grpSp>
        <p:nvGrpSpPr>
          <p:cNvPr id="30" name="Group 29"/>
          <p:cNvGrpSpPr/>
          <p:nvPr/>
        </p:nvGrpSpPr>
        <p:grpSpPr>
          <a:xfrm>
            <a:off x="8305800" y="2286000"/>
            <a:ext cx="304800" cy="276289"/>
            <a:chOff x="9906000" y="3869370"/>
            <a:chExt cx="782744" cy="581089"/>
          </a:xfrm>
        </p:grpSpPr>
        <p:sp>
          <p:nvSpPr>
            <p:cNvPr id="13" name="Rectangle 13"/>
            <p:cNvSpPr>
              <a:spLocks noChangeArrowheads="1"/>
            </p:cNvSpPr>
            <p:nvPr/>
          </p:nvSpPr>
          <p:spPr bwMode="auto">
            <a:xfrm>
              <a:off x="9917383" y="4002230"/>
              <a:ext cx="771361" cy="448229"/>
            </a:xfrm>
            <a:prstGeom prst="rect">
              <a:avLst/>
            </a:prstGeom>
            <a:solidFill>
              <a:schemeClr val="bg1"/>
            </a:solidFill>
            <a:ln w="19050">
              <a:solidFill>
                <a:srgbClr val="000000"/>
              </a:solidFill>
              <a:miter lim="800000"/>
              <a:headEnd/>
              <a:tailEnd/>
            </a:ln>
          </p:spPr>
          <p:txBody>
            <a:bodyPr/>
            <a:lstStyle/>
            <a:p>
              <a:endParaRPr lang="en-US"/>
            </a:p>
          </p:txBody>
        </p:sp>
        <p:sp>
          <p:nvSpPr>
            <p:cNvPr id="15" name="Freeform 272"/>
            <p:cNvSpPr>
              <a:spLocks/>
            </p:cNvSpPr>
            <p:nvPr/>
          </p:nvSpPr>
          <p:spPr bwMode="auto">
            <a:xfrm>
              <a:off x="9906000" y="4007561"/>
              <a:ext cx="776809" cy="439066"/>
            </a:xfrm>
            <a:custGeom>
              <a:avLst/>
              <a:gdLst>
                <a:gd name="T0" fmla="*/ 0 w 969632"/>
                <a:gd name="T1" fmla="*/ 0 h 558459"/>
                <a:gd name="T2" fmla="*/ 0 w 969632"/>
                <a:gd name="T3" fmla="*/ 558459 h 558459"/>
                <a:gd name="T4" fmla="*/ 969632 w 969632"/>
                <a:gd name="T5" fmla="*/ 0 h 558459"/>
                <a:gd name="T6" fmla="*/ 0 w 969632"/>
                <a:gd name="T7" fmla="*/ 0 h 558459"/>
                <a:gd name="T8" fmla="*/ 0 60000 65536"/>
                <a:gd name="T9" fmla="*/ 0 60000 65536"/>
                <a:gd name="T10" fmla="*/ 0 60000 65536"/>
                <a:gd name="T11" fmla="*/ 0 60000 65536"/>
                <a:gd name="T12" fmla="*/ 0 w 969632"/>
                <a:gd name="T13" fmla="*/ 0 h 558459"/>
                <a:gd name="T14" fmla="*/ 969632 w 969632"/>
                <a:gd name="T15" fmla="*/ 558459 h 558459"/>
              </a:gdLst>
              <a:ahLst/>
              <a:cxnLst>
                <a:cxn ang="T8">
                  <a:pos x="T0" y="T1"/>
                </a:cxn>
                <a:cxn ang="T9">
                  <a:pos x="T2" y="T3"/>
                </a:cxn>
                <a:cxn ang="T10">
                  <a:pos x="T4" y="T5"/>
                </a:cxn>
                <a:cxn ang="T11">
                  <a:pos x="T6" y="T7"/>
                </a:cxn>
              </a:cxnLst>
              <a:rect l="T12" t="T13" r="T14" b="T15"/>
              <a:pathLst>
                <a:path w="969632" h="558459">
                  <a:moveTo>
                    <a:pt x="0" y="0"/>
                  </a:moveTo>
                  <a:lnTo>
                    <a:pt x="0" y="558459"/>
                  </a:lnTo>
                  <a:lnTo>
                    <a:pt x="969632" y="0"/>
                  </a:lnTo>
                  <a:lnTo>
                    <a:pt x="0" y="0"/>
                  </a:lnTo>
                  <a:close/>
                </a:path>
              </a:pathLst>
            </a:custGeom>
            <a:solidFill>
              <a:srgbClr val="FF0000"/>
            </a:solidFill>
            <a:ln w="9525" cap="flat" cmpd="sng" algn="ctr">
              <a:solidFill>
                <a:schemeClr val="tx1"/>
              </a:solidFill>
              <a:prstDash val="solid"/>
              <a:round/>
              <a:headEnd type="none" w="med" len="med"/>
              <a:tailEnd type="none" w="med" len="med"/>
            </a:ln>
          </p:spPr>
          <p:txBody>
            <a:bodyPr/>
            <a:lstStyle/>
            <a:p>
              <a:endParaRPr lang="en-US"/>
            </a:p>
          </p:txBody>
        </p:sp>
        <p:sp>
          <p:nvSpPr>
            <p:cNvPr id="18" name="Oval 18"/>
            <p:cNvSpPr>
              <a:spLocks noChangeArrowheads="1"/>
            </p:cNvSpPr>
            <p:nvPr/>
          </p:nvSpPr>
          <p:spPr bwMode="auto">
            <a:xfrm>
              <a:off x="10050624" y="4110604"/>
              <a:ext cx="501012" cy="206776"/>
            </a:xfrm>
            <a:prstGeom prst="ellipse">
              <a:avLst/>
            </a:prstGeom>
            <a:noFill/>
            <a:ln w="19050">
              <a:solidFill>
                <a:schemeClr val="tx1"/>
              </a:solidFill>
              <a:round/>
              <a:headEnd/>
              <a:tailEnd/>
            </a:ln>
          </p:spPr>
          <p:txBody>
            <a:bodyPr/>
            <a:lstStyle/>
            <a:p>
              <a:endParaRPr lang="en-US"/>
            </a:p>
          </p:txBody>
        </p:sp>
        <p:sp>
          <p:nvSpPr>
            <p:cNvPr id="19" name="Line 19"/>
            <p:cNvSpPr>
              <a:spLocks noChangeShapeType="1"/>
            </p:cNvSpPr>
            <p:nvPr/>
          </p:nvSpPr>
          <p:spPr bwMode="auto">
            <a:xfrm>
              <a:off x="10001019" y="3995453"/>
              <a:ext cx="1241" cy="454413"/>
            </a:xfrm>
            <a:prstGeom prst="line">
              <a:avLst/>
            </a:prstGeom>
            <a:noFill/>
            <a:ln w="19050">
              <a:solidFill>
                <a:srgbClr val="000000"/>
              </a:solidFill>
              <a:round/>
              <a:headEnd/>
              <a:tailEnd/>
            </a:ln>
          </p:spPr>
          <p:txBody>
            <a:bodyPr/>
            <a:lstStyle/>
            <a:p>
              <a:endParaRPr lang="en-US"/>
            </a:p>
          </p:txBody>
        </p:sp>
        <p:grpSp>
          <p:nvGrpSpPr>
            <p:cNvPr id="20" name="Group 57"/>
            <p:cNvGrpSpPr>
              <a:grpSpLocks/>
            </p:cNvGrpSpPr>
            <p:nvPr/>
          </p:nvGrpSpPr>
          <p:grpSpPr bwMode="auto">
            <a:xfrm>
              <a:off x="10128255" y="4337737"/>
              <a:ext cx="352519" cy="95707"/>
              <a:chOff x="1704" y="2916"/>
              <a:chExt cx="336" cy="96"/>
            </a:xfrm>
          </p:grpSpPr>
          <p:sp>
            <p:nvSpPr>
              <p:cNvPr id="23" name="Oval 58"/>
              <p:cNvSpPr>
                <a:spLocks noChangeArrowheads="1"/>
              </p:cNvSpPr>
              <p:nvPr/>
            </p:nvSpPr>
            <p:spPr bwMode="auto">
              <a:xfrm>
                <a:off x="1704" y="2916"/>
                <a:ext cx="96" cy="96"/>
              </a:xfrm>
              <a:prstGeom prst="ellipse">
                <a:avLst/>
              </a:prstGeom>
              <a:noFill/>
              <a:ln w="19050">
                <a:solidFill>
                  <a:schemeClr val="tx1"/>
                </a:solidFill>
                <a:round/>
                <a:headEnd/>
                <a:tailEnd/>
              </a:ln>
            </p:spPr>
            <p:txBody>
              <a:bodyPr wrap="none" anchor="ctr"/>
              <a:lstStyle/>
              <a:p>
                <a:endParaRPr lang="en-US"/>
              </a:p>
            </p:txBody>
          </p:sp>
          <p:sp>
            <p:nvSpPr>
              <p:cNvPr id="24" name="Oval 59"/>
              <p:cNvSpPr>
                <a:spLocks noChangeArrowheads="1"/>
              </p:cNvSpPr>
              <p:nvPr/>
            </p:nvSpPr>
            <p:spPr bwMode="auto">
              <a:xfrm>
                <a:off x="1824" y="2916"/>
                <a:ext cx="96" cy="96"/>
              </a:xfrm>
              <a:prstGeom prst="ellipse">
                <a:avLst/>
              </a:prstGeom>
              <a:noFill/>
              <a:ln w="19050">
                <a:solidFill>
                  <a:schemeClr val="tx1"/>
                </a:solidFill>
                <a:round/>
                <a:headEnd/>
                <a:tailEnd/>
              </a:ln>
            </p:spPr>
            <p:txBody>
              <a:bodyPr wrap="none" anchor="ctr"/>
              <a:lstStyle/>
              <a:p>
                <a:endParaRPr lang="en-US"/>
              </a:p>
            </p:txBody>
          </p:sp>
          <p:sp>
            <p:nvSpPr>
              <p:cNvPr id="25" name="Oval 60"/>
              <p:cNvSpPr>
                <a:spLocks noChangeArrowheads="1"/>
              </p:cNvSpPr>
              <p:nvPr/>
            </p:nvSpPr>
            <p:spPr bwMode="auto">
              <a:xfrm>
                <a:off x="1944" y="2916"/>
                <a:ext cx="96" cy="96"/>
              </a:xfrm>
              <a:prstGeom prst="ellipse">
                <a:avLst/>
              </a:prstGeom>
              <a:noFill/>
              <a:ln w="19050">
                <a:solidFill>
                  <a:schemeClr val="tx1"/>
                </a:solidFill>
                <a:round/>
                <a:headEnd/>
                <a:tailEnd/>
              </a:ln>
            </p:spPr>
            <p:txBody>
              <a:bodyPr wrap="none" anchor="ctr"/>
              <a:lstStyle/>
              <a:p>
                <a:endParaRPr lang="en-US"/>
              </a:p>
            </p:txBody>
          </p:sp>
        </p:grpSp>
        <p:sp>
          <p:nvSpPr>
            <p:cNvPr id="21" name="Line 14"/>
            <p:cNvSpPr>
              <a:spLocks noChangeShapeType="1"/>
            </p:cNvSpPr>
            <p:nvPr/>
          </p:nvSpPr>
          <p:spPr bwMode="auto">
            <a:xfrm>
              <a:off x="9920222" y="3998041"/>
              <a:ext cx="768522" cy="451181"/>
            </a:xfrm>
            <a:prstGeom prst="line">
              <a:avLst/>
            </a:prstGeom>
            <a:noFill/>
            <a:ln w="19050">
              <a:solidFill>
                <a:srgbClr val="000000"/>
              </a:solidFill>
              <a:round/>
              <a:headEnd/>
              <a:tailEnd/>
            </a:ln>
          </p:spPr>
          <p:txBody>
            <a:bodyPr/>
            <a:lstStyle/>
            <a:p>
              <a:endParaRPr lang="en-US"/>
            </a:p>
          </p:txBody>
        </p:sp>
        <p:sp>
          <p:nvSpPr>
            <p:cNvPr id="22" name="Line 17"/>
            <p:cNvSpPr>
              <a:spLocks noChangeShapeType="1"/>
            </p:cNvSpPr>
            <p:nvPr/>
          </p:nvSpPr>
          <p:spPr bwMode="auto">
            <a:xfrm flipV="1">
              <a:off x="9920221" y="3999762"/>
              <a:ext cx="768522" cy="446572"/>
            </a:xfrm>
            <a:prstGeom prst="line">
              <a:avLst/>
            </a:prstGeom>
            <a:noFill/>
            <a:ln w="19050">
              <a:solidFill>
                <a:srgbClr val="000000"/>
              </a:solidFill>
              <a:round/>
              <a:headEnd/>
              <a:tailEnd/>
            </a:ln>
          </p:spPr>
          <p:txBody>
            <a:bodyPr/>
            <a:lstStyle/>
            <a:p>
              <a:endParaRPr lang="en-US"/>
            </a:p>
          </p:txBody>
        </p:sp>
        <p:sp>
          <p:nvSpPr>
            <p:cNvPr id="27" name="Oval 58"/>
            <p:cNvSpPr>
              <a:spLocks noChangeArrowheads="1"/>
            </p:cNvSpPr>
            <p:nvPr/>
          </p:nvSpPr>
          <p:spPr bwMode="auto">
            <a:xfrm>
              <a:off x="10114500" y="3869370"/>
              <a:ext cx="100720" cy="95707"/>
            </a:xfrm>
            <a:prstGeom prst="ellipse">
              <a:avLst/>
            </a:prstGeom>
            <a:solidFill>
              <a:schemeClr val="tx1"/>
            </a:solidFill>
            <a:ln w="19050">
              <a:solidFill>
                <a:schemeClr val="tx1"/>
              </a:solidFill>
              <a:round/>
              <a:headEnd/>
              <a:tailEnd/>
            </a:ln>
          </p:spPr>
          <p:txBody>
            <a:bodyPr wrap="none" anchor="ctr"/>
            <a:lstStyle/>
            <a:p>
              <a:endParaRPr lang="en-US"/>
            </a:p>
          </p:txBody>
        </p:sp>
        <p:sp>
          <p:nvSpPr>
            <p:cNvPr id="28" name="Oval 59"/>
            <p:cNvSpPr>
              <a:spLocks noChangeArrowheads="1"/>
            </p:cNvSpPr>
            <p:nvPr/>
          </p:nvSpPr>
          <p:spPr bwMode="auto">
            <a:xfrm>
              <a:off x="10240400" y="3869370"/>
              <a:ext cx="100720" cy="95707"/>
            </a:xfrm>
            <a:prstGeom prst="ellipse">
              <a:avLst/>
            </a:prstGeom>
            <a:solidFill>
              <a:schemeClr val="tx1"/>
            </a:solidFill>
            <a:ln w="19050">
              <a:solidFill>
                <a:schemeClr val="tx1"/>
              </a:solidFill>
              <a:round/>
              <a:headEnd/>
              <a:tailEnd/>
            </a:ln>
          </p:spPr>
          <p:txBody>
            <a:bodyPr wrap="none" anchor="ctr"/>
            <a:lstStyle/>
            <a:p>
              <a:endParaRPr lang="en-US"/>
            </a:p>
          </p:txBody>
        </p:sp>
        <p:sp>
          <p:nvSpPr>
            <p:cNvPr id="29" name="Oval 60"/>
            <p:cNvSpPr>
              <a:spLocks noChangeArrowheads="1"/>
            </p:cNvSpPr>
            <p:nvPr/>
          </p:nvSpPr>
          <p:spPr bwMode="auto">
            <a:xfrm>
              <a:off x="10366299" y="3869370"/>
              <a:ext cx="100720" cy="95707"/>
            </a:xfrm>
            <a:prstGeom prst="ellipse">
              <a:avLst/>
            </a:prstGeom>
            <a:solidFill>
              <a:schemeClr val="tx1"/>
            </a:solidFill>
            <a:ln w="19050">
              <a:solidFill>
                <a:schemeClr val="tx1"/>
              </a:solidFill>
              <a:round/>
              <a:headEnd/>
              <a:tailEnd/>
            </a:ln>
          </p:spPr>
          <p:txBody>
            <a:bodyPr wrap="none" anchor="ctr"/>
            <a:lstStyle/>
            <a:p>
              <a:endParaRPr lang="en-US"/>
            </a:p>
          </p:txBody>
        </p:sp>
      </p:grpSp>
      <p:sp>
        <p:nvSpPr>
          <p:cNvPr id="34" name="Rectangle 33"/>
          <p:cNvSpPr/>
          <p:nvPr/>
        </p:nvSpPr>
        <p:spPr>
          <a:xfrm>
            <a:off x="7086600" y="1066800"/>
            <a:ext cx="381000" cy="5334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a:endCxn id="34" idx="0"/>
          </p:cNvCxnSpPr>
          <p:nvPr/>
        </p:nvCxnSpPr>
        <p:spPr>
          <a:xfrm>
            <a:off x="4572000" y="762000"/>
            <a:ext cx="27051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endCxn id="34" idx="2"/>
          </p:cNvCxnSpPr>
          <p:nvPr/>
        </p:nvCxnSpPr>
        <p:spPr>
          <a:xfrm flipV="1">
            <a:off x="4572000" y="1600200"/>
            <a:ext cx="270510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905000" y="1945944"/>
            <a:ext cx="457200" cy="369332"/>
          </a:xfrm>
          <a:prstGeom prst="rect">
            <a:avLst/>
          </a:prstGeom>
          <a:noFill/>
        </p:spPr>
        <p:txBody>
          <a:bodyPr wrap="square" rtlCol="0">
            <a:spAutoFit/>
          </a:bodyPr>
          <a:lstStyle/>
          <a:p>
            <a:pPr algn="ctr"/>
            <a:r>
              <a:rPr lang="en-US" b="1" dirty="0" smtClean="0"/>
              <a:t>22</a:t>
            </a:r>
            <a:endParaRPr lang="en-US" b="1" dirty="0"/>
          </a:p>
        </p:txBody>
      </p:sp>
      <p:sp>
        <p:nvSpPr>
          <p:cNvPr id="43" name="TextBox 42"/>
          <p:cNvSpPr txBox="1"/>
          <p:nvPr/>
        </p:nvSpPr>
        <p:spPr>
          <a:xfrm>
            <a:off x="2868304" y="4405952"/>
            <a:ext cx="457200" cy="369332"/>
          </a:xfrm>
          <a:prstGeom prst="rect">
            <a:avLst/>
          </a:prstGeom>
          <a:noFill/>
        </p:spPr>
        <p:txBody>
          <a:bodyPr wrap="square" rtlCol="0">
            <a:spAutoFit/>
          </a:bodyPr>
          <a:lstStyle/>
          <a:p>
            <a:pPr algn="ctr"/>
            <a:r>
              <a:rPr lang="en-US" b="1" dirty="0" smtClean="0"/>
              <a:t>7</a:t>
            </a:r>
            <a:endParaRPr lang="en-US" b="1" dirty="0"/>
          </a:p>
        </p:txBody>
      </p:sp>
      <p:sp>
        <p:nvSpPr>
          <p:cNvPr id="44" name="TextBox 43"/>
          <p:cNvSpPr txBox="1"/>
          <p:nvPr/>
        </p:nvSpPr>
        <p:spPr>
          <a:xfrm>
            <a:off x="3153768" y="2391768"/>
            <a:ext cx="457200" cy="369332"/>
          </a:xfrm>
          <a:prstGeom prst="rect">
            <a:avLst/>
          </a:prstGeom>
          <a:noFill/>
        </p:spPr>
        <p:txBody>
          <a:bodyPr wrap="square" rtlCol="0">
            <a:spAutoFit/>
          </a:bodyPr>
          <a:lstStyle/>
          <a:p>
            <a:pPr algn="ctr"/>
            <a:r>
              <a:rPr lang="en-US" b="1" dirty="0" smtClean="0"/>
              <a:t>12</a:t>
            </a:r>
            <a:endParaRPr lang="en-US" b="1" dirty="0"/>
          </a:p>
        </p:txBody>
      </p:sp>
      <p:sp>
        <p:nvSpPr>
          <p:cNvPr id="45" name="TextBox 44"/>
          <p:cNvSpPr txBox="1"/>
          <p:nvPr/>
        </p:nvSpPr>
        <p:spPr>
          <a:xfrm>
            <a:off x="3124200" y="1752600"/>
            <a:ext cx="457200" cy="369332"/>
          </a:xfrm>
          <a:prstGeom prst="rect">
            <a:avLst/>
          </a:prstGeom>
          <a:noFill/>
        </p:spPr>
        <p:txBody>
          <a:bodyPr wrap="square" rtlCol="0">
            <a:spAutoFit/>
          </a:bodyPr>
          <a:lstStyle/>
          <a:p>
            <a:pPr algn="ctr"/>
            <a:r>
              <a:rPr lang="en-US" b="1" dirty="0" smtClean="0"/>
              <a:t>21</a:t>
            </a:r>
            <a:endParaRPr lang="en-US" b="1" dirty="0"/>
          </a:p>
        </p:txBody>
      </p:sp>
      <p:sp>
        <p:nvSpPr>
          <p:cNvPr id="46" name="TextBox 45"/>
          <p:cNvSpPr txBox="1"/>
          <p:nvPr/>
        </p:nvSpPr>
        <p:spPr>
          <a:xfrm>
            <a:off x="3747448" y="2702256"/>
            <a:ext cx="457200" cy="369332"/>
          </a:xfrm>
          <a:prstGeom prst="rect">
            <a:avLst/>
          </a:prstGeom>
          <a:noFill/>
        </p:spPr>
        <p:txBody>
          <a:bodyPr wrap="square" rtlCol="0">
            <a:spAutoFit/>
          </a:bodyPr>
          <a:lstStyle/>
          <a:p>
            <a:pPr algn="ctr"/>
            <a:r>
              <a:rPr lang="en-US" b="1" dirty="0" smtClean="0"/>
              <a:t>4</a:t>
            </a:r>
            <a:endParaRPr 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8269287" cy="1362075"/>
          </a:xfrm>
        </p:spPr>
        <p:txBody>
          <a:bodyPr>
            <a:normAutofit/>
          </a:bodyPr>
          <a:lstStyle/>
          <a:p>
            <a:r>
              <a:rPr lang="en-US" sz="3600" dirty="0" smtClean="0"/>
              <a:t>What is leadership?</a:t>
            </a:r>
            <a:endParaRPr lang="en-US" sz="3600" dirty="0"/>
          </a:p>
        </p:txBody>
      </p:sp>
      <p:sp>
        <p:nvSpPr>
          <p:cNvPr id="3" name="Text Placeholder 2"/>
          <p:cNvSpPr>
            <a:spLocks noGrp="1"/>
          </p:cNvSpPr>
          <p:nvPr>
            <p:ph type="body" idx="1"/>
          </p:nvPr>
        </p:nvSpPr>
        <p:spPr/>
        <p:txBody>
          <a:bodyPr/>
          <a:lstStyle/>
          <a:p>
            <a:r>
              <a:rPr lang="en-US" dirty="0" smtClean="0"/>
              <a:t>Defining the Problem</a:t>
            </a:r>
            <a:endParaRPr lang="en-US" dirty="0"/>
          </a:p>
        </p:txBody>
      </p:sp>
      <p:sp>
        <p:nvSpPr>
          <p:cNvPr id="5" name="Slide Number Placeholder 4"/>
          <p:cNvSpPr>
            <a:spLocks noGrp="1"/>
          </p:cNvSpPr>
          <p:nvPr>
            <p:ph type="sldNum" sz="quarter" idx="12"/>
          </p:nvPr>
        </p:nvSpPr>
        <p:spPr/>
        <p:txBody>
          <a:bodyPr/>
          <a:lstStyle/>
          <a:p>
            <a:fld id="{7F9814C0-CAF9-4252-9808-64BEFC5179DE}" type="slidenum">
              <a:rPr lang="en-US" smtClean="0"/>
              <a:pPr/>
              <a:t>9</a:t>
            </a:fld>
            <a:endParaRPr lang="en-US"/>
          </a:p>
        </p:txBody>
      </p:sp>
      <p:pic>
        <p:nvPicPr>
          <p:cNvPr id="6" name="Picture 5" descr="Colin Powell ROTC.jpg"/>
          <p:cNvPicPr>
            <a:picLocks noChangeAspect="1"/>
          </p:cNvPicPr>
          <p:nvPr/>
        </p:nvPicPr>
        <p:blipFill>
          <a:blip r:embed="rId2" cstate="print"/>
          <a:stretch>
            <a:fillRect/>
          </a:stretch>
        </p:blipFill>
        <p:spPr>
          <a:xfrm>
            <a:off x="990600" y="381000"/>
            <a:ext cx="3538751" cy="3335274"/>
          </a:xfrm>
          <a:prstGeom prst="rect">
            <a:avLst/>
          </a:prstGeom>
          <a:ln w="12700">
            <a:solidFill>
              <a:schemeClr val="tx1"/>
            </a:solidFill>
          </a:ln>
          <a:effectLst>
            <a:outerShdw blurRad="63500" sx="102000" sy="102000" algn="ctr" rotWithShape="0">
              <a:prstClr val="black">
                <a:alpha val="40000"/>
              </a:prstClr>
            </a:outerShdw>
          </a:effectLst>
        </p:spPr>
      </p:pic>
      <p:grpSp>
        <p:nvGrpSpPr>
          <p:cNvPr id="10" name="Group 9"/>
          <p:cNvGrpSpPr/>
          <p:nvPr/>
        </p:nvGrpSpPr>
        <p:grpSpPr>
          <a:xfrm>
            <a:off x="0" y="1600200"/>
            <a:ext cx="8077200" cy="5257800"/>
            <a:chOff x="0" y="1600200"/>
            <a:chExt cx="8077200" cy="5257800"/>
          </a:xfrm>
        </p:grpSpPr>
        <p:pic>
          <p:nvPicPr>
            <p:cNvPr id="8" name="Picture 7" descr="image5036819x.jpg"/>
            <p:cNvPicPr>
              <a:picLocks noChangeAspect="1"/>
            </p:cNvPicPr>
            <p:nvPr/>
          </p:nvPicPr>
          <p:blipFill>
            <a:blip r:embed="rId3" cstate="print"/>
            <a:stretch>
              <a:fillRect/>
            </a:stretch>
          </p:blipFill>
          <p:spPr>
            <a:xfrm>
              <a:off x="4114800" y="1600200"/>
              <a:ext cx="3524250" cy="2647950"/>
            </a:xfrm>
            <a:prstGeom prst="rect">
              <a:avLst/>
            </a:prstGeom>
            <a:ln w="12700">
              <a:solidFill>
                <a:schemeClr val="tx1"/>
              </a:solidFill>
            </a:ln>
            <a:effectLst>
              <a:outerShdw blurRad="63500" sx="102000" sy="102000" algn="ctr" rotWithShape="0">
                <a:prstClr val="black">
                  <a:alpha val="40000"/>
                </a:prstClr>
              </a:outerShdw>
            </a:effectLst>
          </p:spPr>
        </p:pic>
        <p:sp>
          <p:nvSpPr>
            <p:cNvPr id="9" name="Rectangle 8"/>
            <p:cNvSpPr/>
            <p:nvPr/>
          </p:nvSpPr>
          <p:spPr>
            <a:xfrm>
              <a:off x="0" y="6211669"/>
              <a:ext cx="8077200" cy="646331"/>
            </a:xfrm>
            <a:prstGeom prst="rect">
              <a:avLst/>
            </a:prstGeom>
          </p:spPr>
          <p:txBody>
            <a:bodyPr wrap="square">
              <a:spAutoFit/>
            </a:bodyPr>
            <a:lstStyle/>
            <a:p>
              <a:r>
                <a:rPr lang="en-US" sz="1200" b="1" i="1" dirty="0" smtClean="0">
                  <a:latin typeface="Arial" pitchFamily="34" charset="0"/>
                  <a:cs typeface="Arial" pitchFamily="34" charset="0"/>
                </a:rPr>
                <a:t>"The day soldiers stop bringing you their problems is the day you have stopped leading them. They have either lost confidence that you can help them or concluded that you do not care. Either case is a failure of leadership."  GEN Colin Powell</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20525</TotalTime>
  <Words>2213</Words>
  <Application>Microsoft Office PowerPoint</Application>
  <PresentationFormat>On-screen Show (4:3)</PresentationFormat>
  <Paragraphs>407</Paragraphs>
  <Slides>27</Slides>
  <Notes>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Agenda</vt:lpstr>
      <vt:lpstr>Purpose</vt:lpstr>
      <vt:lpstr>Preparation</vt:lpstr>
      <vt:lpstr>References</vt:lpstr>
      <vt:lpstr>Guidance</vt:lpstr>
      <vt:lpstr>Lesson #1</vt:lpstr>
      <vt:lpstr>Out front and unafraid…?!</vt:lpstr>
      <vt:lpstr>What is leadership?</vt:lpstr>
      <vt:lpstr>Leadership</vt:lpstr>
      <vt:lpstr>Why Do we develop leaders?</vt:lpstr>
      <vt:lpstr>Slide 12</vt:lpstr>
      <vt:lpstr>what kind of leader are we trying to develop?</vt:lpstr>
      <vt:lpstr>The Army’s Principles of Leader Development</vt:lpstr>
      <vt:lpstr>Mission Command-Auftragstaktik</vt:lpstr>
      <vt:lpstr>How do we develop leaders?</vt:lpstr>
      <vt:lpstr>Army Basic Leader Development Model</vt:lpstr>
      <vt:lpstr>Do we do a good job of developing leaders?</vt:lpstr>
      <vt:lpstr>break</vt:lpstr>
      <vt:lpstr>Leader development in 2/3 CR</vt:lpstr>
      <vt:lpstr>My Philosophy on Leader Development</vt:lpstr>
      <vt:lpstr>Fiscal Year 12 Leader Development</vt:lpstr>
      <vt:lpstr>2d ¼ Leader Development</vt:lpstr>
      <vt:lpstr>2d ¼ Leader Development</vt:lpstr>
      <vt:lpstr>Shared Vision Statement</vt:lpstr>
      <vt:lpstr>Framework (Mission, Intent, Lines of Effort, and Vision)</vt:lpstr>
      <vt:lpstr>Slide 27</vt:lpstr>
    </vt:vector>
  </TitlesOfParts>
  <Company>Joint Chiefs of Staff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Command Framework</dc:title>
  <dc:creator/>
  <cp:lastModifiedBy>andrew.steadman</cp:lastModifiedBy>
  <cp:revision>1401</cp:revision>
  <dcterms:created xsi:type="dcterms:W3CDTF">2010-10-20T13:13:57Z</dcterms:created>
  <dcterms:modified xsi:type="dcterms:W3CDTF">2014-08-01T19:41:53Z</dcterms:modified>
</cp:coreProperties>
</file>